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7"/>
  </p:notesMasterIdLst>
  <p:sldIdLst>
    <p:sldId id="291" r:id="rId2"/>
    <p:sldId id="292" r:id="rId3"/>
    <p:sldId id="293" r:id="rId4"/>
    <p:sldId id="294" r:id="rId5"/>
    <p:sldId id="295" r:id="rId6"/>
    <p:sldId id="296" r:id="rId7"/>
    <p:sldId id="297" r:id="rId8"/>
    <p:sldId id="299" r:id="rId9"/>
    <p:sldId id="301" r:id="rId10"/>
    <p:sldId id="302" r:id="rId11"/>
    <p:sldId id="303" r:id="rId12"/>
    <p:sldId id="300" r:id="rId13"/>
    <p:sldId id="304" r:id="rId14"/>
    <p:sldId id="308" r:id="rId15"/>
    <p:sldId id="305" r:id="rId16"/>
    <p:sldId id="313" r:id="rId17"/>
    <p:sldId id="309" r:id="rId18"/>
    <p:sldId id="306" r:id="rId19"/>
    <p:sldId id="307" r:id="rId20"/>
    <p:sldId id="310" r:id="rId21"/>
    <p:sldId id="311" r:id="rId22"/>
    <p:sldId id="314" r:id="rId23"/>
    <p:sldId id="261" r:id="rId24"/>
    <p:sldId id="260" r:id="rId25"/>
    <p:sldId id="312"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inimized">
    <p:restoredLeft sz="0" autoAdjust="0"/>
    <p:restoredTop sz="0" autoAdjust="0"/>
  </p:normalViewPr>
  <p:slideViewPr>
    <p:cSldViewPr snapToGrid="0">
      <p:cViewPr varScale="1">
        <p:scale>
          <a:sx n="27" d="100"/>
          <a:sy n="27" d="100"/>
        </p:scale>
        <p:origin x="2988" y="48"/>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1" d="100"/>
          <a:sy n="81" d="100"/>
        </p:scale>
        <p:origin x="3384"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5F02F1-03DE-4B86-AEDB-A748C8A33B3B}" type="datetimeFigureOut">
              <a:rPr lang="en-US" smtClean="0"/>
              <a:t>8/14/2020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ED8D1D-5011-4EBB-8DAF-48B78670113A}" type="slidenum">
              <a:rPr lang="en-US" smtClean="0"/>
              <a:t>‹#›</a:t>
            </a:fld>
            <a:endParaRPr lang="en-US"/>
          </a:p>
        </p:txBody>
      </p:sp>
    </p:spTree>
    <p:extLst>
      <p:ext uri="{BB962C8B-B14F-4D97-AF65-F5344CB8AC3E}">
        <p14:creationId xmlns:p14="http://schemas.microsoft.com/office/powerpoint/2010/main" val="36359981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smartbuildingscenter.org/tool-library/browse-tool-library-inventory/"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smartbuildingscenter.org/tool-library/browse-tool-library-inventory/"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smartbuildingscenter.org/tool-library/browse-tool-library-inventory/"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smartbuildingscenter.org/tool-library/browse-tool-library-inventory/"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rehva.eu/fileadmin/user_upload/REHVA_COVID-19_guidance_document_ver2_20200403_1.pdf"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smartbuildingscenter.org/tool-library/"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mailto:tool-library@smartbuildingscenter.org"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Manager of SBC Tool Lending Library</a:t>
            </a:r>
          </a:p>
          <a:p>
            <a:r>
              <a:rPr lang="en-US" baseline="0" dirty="0"/>
              <a:t>BOC Training and Curriculum Manager</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My previous background: Facilities Management, Energy</a:t>
            </a:r>
            <a:r>
              <a:rPr lang="en-US" baseline="0" dirty="0"/>
              <a:t> Management, Facility Operation</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I</a:t>
            </a:r>
            <a:r>
              <a:rPr lang="en-US" baseline="0" dirty="0"/>
              <a:t> u</a:t>
            </a:r>
            <a:r>
              <a:rPr lang="en-US" dirty="0"/>
              <a:t>nderstand the extra challenges in facility operation that this current</a:t>
            </a:r>
            <a:r>
              <a:rPr lang="en-US" baseline="0" dirty="0"/>
              <a:t> reality brings, which is why I’m here today to talk about some strategies to mitigate the risk.</a:t>
            </a:r>
            <a:endParaRPr lang="en-US" dirty="0"/>
          </a:p>
        </p:txBody>
      </p:sp>
      <p:sp>
        <p:nvSpPr>
          <p:cNvPr id="4" name="Slide Number Placeholder 3"/>
          <p:cNvSpPr>
            <a:spLocks noGrp="1"/>
          </p:cNvSpPr>
          <p:nvPr>
            <p:ph type="sldNum" sz="quarter" idx="10"/>
          </p:nvPr>
        </p:nvSpPr>
        <p:spPr/>
        <p:txBody>
          <a:bodyPr/>
          <a:lstStyle/>
          <a:p>
            <a:fld id="{B239E888-D9FC-41AF-9E39-1A33E082B1E8}" type="slidenum">
              <a:rPr lang="en-US" smtClean="0"/>
              <a:t>1</a:t>
            </a:fld>
            <a:endParaRPr lang="en-US"/>
          </a:p>
        </p:txBody>
      </p:sp>
    </p:spTree>
    <p:extLst>
      <p:ext uri="{BB962C8B-B14F-4D97-AF65-F5344CB8AC3E}">
        <p14:creationId xmlns:p14="http://schemas.microsoft.com/office/powerpoint/2010/main" val="11477778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When thinking about ventilation, the most important recommendation is to supply as much outdoor air as is reasonably possible. Close recirculation dampers manually or turn recirculation off via the building automation system (and verify it is off). Turn demand-controlled ventilation off or set it to operate near outdoor air concentrations (typically around 400 ppm); </a:t>
            </a:r>
            <a:r>
              <a:rPr lang="en-US" sz="1200" b="1" u="none" strike="noStrike" kern="1200" dirty="0">
                <a:solidFill>
                  <a:schemeClr val="tx1"/>
                </a:solidFill>
                <a:effectLst/>
                <a:latin typeface="+mn-lt"/>
                <a:ea typeface="+mn-ea"/>
                <a:cs typeface="+mn-cs"/>
                <a:hlinkClick r:id="rId3"/>
              </a:rPr>
              <a:t>CO2 loggers are available from the Tool Lending Library</a:t>
            </a:r>
            <a:r>
              <a:rPr lang="en-US" sz="1200" kern="1200" dirty="0">
                <a:solidFill>
                  <a:schemeClr val="tx1"/>
                </a:solidFill>
                <a:effectLst/>
                <a:latin typeface="+mn-lt"/>
                <a:ea typeface="+mn-ea"/>
                <a:cs typeface="+mn-cs"/>
              </a:rPr>
              <a:t> to use for verification of outside air levels. </a:t>
            </a:r>
          </a:p>
          <a:p>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Since the temperature levels needed to affect this virus fall outside of practical ranges for building operation, there is no need to alter set points for heating or cooling. Operable windows should be used to supplement mechanical systems where possible. In buildings without mechanical ventilation, use of operable windows is critical. </a:t>
            </a:r>
            <a:r>
              <a:rPr lang="en-US" sz="1200" b="1" u="none" strike="noStrike" kern="1200" dirty="0">
                <a:solidFill>
                  <a:schemeClr val="tx1"/>
                </a:solidFill>
                <a:effectLst/>
                <a:latin typeface="+mn-lt"/>
                <a:ea typeface="+mn-ea"/>
                <a:cs typeface="+mn-cs"/>
                <a:hlinkClick r:id="rId3"/>
              </a:rPr>
              <a:t>Tool Lending Library equipment such as airflow meters, balometers (airflow capture hoods), and motor loggers </a:t>
            </a:r>
            <a:r>
              <a:rPr lang="en-US" sz="1200" kern="1200" dirty="0">
                <a:solidFill>
                  <a:schemeClr val="tx1"/>
                </a:solidFill>
                <a:effectLst/>
                <a:latin typeface="+mn-lt"/>
                <a:ea typeface="+mn-ea"/>
                <a:cs typeface="+mn-cs"/>
              </a:rPr>
              <a:t>can be useful to assess adequacy of airflow and make sure equipment is operating as intended during unoccupied hours.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a:t>When possible, ASHRAE recommends operating the equipment with 100- percent outdoor air, but this will require capacity to properly condition this excess outdoor airflow during extreme weather conditions. Controls should be adjusted to maximize ventilation whenever possible, without sacrificing acceptable temperature or humidity control in the building.</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239E888-D9FC-41AF-9E39-1A33E082B1E8}" type="slidenum">
              <a:rPr lang="en-US" smtClean="0"/>
              <a:t>13</a:t>
            </a:fld>
            <a:endParaRPr lang="en-US"/>
          </a:p>
        </p:txBody>
      </p:sp>
    </p:spTree>
    <p:extLst>
      <p:ext uri="{BB962C8B-B14F-4D97-AF65-F5344CB8AC3E}">
        <p14:creationId xmlns:p14="http://schemas.microsoft.com/office/powerpoint/2010/main" val="20808726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Ventilation schedules and volumes should be addressed. Running ventilation systems at nominal speed at least 2 hours ahead of building occupation time, and then lowering the speed 2 hours after normal occupancy is recommended. Keep the ventilation systems running during unoccupied hours such as nights/weekends, but at a lower speed. This applies to vacated buildings as well. During the shoulder seasons in many regions, the increased energy use resulting from this practice can hopefully be minimized due to minimal need for heating and/or cooling.  </a:t>
            </a:r>
            <a:r>
              <a:rPr lang="en-US" sz="1200" b="1" u="none" strike="noStrike" kern="1200" dirty="0">
                <a:solidFill>
                  <a:schemeClr val="tx1"/>
                </a:solidFill>
                <a:effectLst/>
                <a:latin typeface="+mn-lt"/>
                <a:ea typeface="+mn-ea"/>
                <a:cs typeface="+mn-cs"/>
                <a:hlinkClick r:id="rId3"/>
              </a:rPr>
              <a:t>Tool Lending Library equipment such as airflow meters, balometers (airflow capture hoods), and motor loggers </a:t>
            </a:r>
            <a:r>
              <a:rPr lang="en-US" sz="1200" kern="1200" dirty="0">
                <a:solidFill>
                  <a:schemeClr val="tx1"/>
                </a:solidFill>
                <a:effectLst/>
                <a:latin typeface="+mn-lt"/>
                <a:ea typeface="+mn-ea"/>
                <a:cs typeface="+mn-cs"/>
              </a:rPr>
              <a:t>can be useful to assess adequacy of airflow and make sure equipment is operating as intended during unoccupied hours.</a:t>
            </a:r>
          </a:p>
          <a:p>
            <a:endParaRPr lang="en-US" dirty="0"/>
          </a:p>
        </p:txBody>
      </p:sp>
      <p:sp>
        <p:nvSpPr>
          <p:cNvPr id="4" name="Slide Number Placeholder 3"/>
          <p:cNvSpPr>
            <a:spLocks noGrp="1"/>
          </p:cNvSpPr>
          <p:nvPr>
            <p:ph type="sldNum" sz="quarter" idx="10"/>
          </p:nvPr>
        </p:nvSpPr>
        <p:spPr/>
        <p:txBody>
          <a:bodyPr/>
          <a:lstStyle/>
          <a:p>
            <a:fld id="{B239E888-D9FC-41AF-9E39-1A33E082B1E8}" type="slidenum">
              <a:rPr lang="en-US" smtClean="0"/>
              <a:t>14</a:t>
            </a:fld>
            <a:endParaRPr lang="en-US"/>
          </a:p>
        </p:txBody>
      </p:sp>
    </p:spTree>
    <p:extLst>
      <p:ext uri="{BB962C8B-B14F-4D97-AF65-F5344CB8AC3E}">
        <p14:creationId xmlns:p14="http://schemas.microsoft.com/office/powerpoint/2010/main" val="9971663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category involves removing contaminants as close to the source as possible. To prevent negative building pressure, especially during humid weather, make sure the ventilation system is simultaneously supplying a sufficient quantity of conditioned</a:t>
            </a:r>
            <a:r>
              <a:rPr lang="en-US" baseline="0" dirty="0"/>
              <a:t> </a:t>
            </a:r>
            <a:r>
              <a:rPr lang="en-US" dirty="0"/>
              <a:t>outdoor air to replace the exhausted</a:t>
            </a:r>
            <a:r>
              <a:rPr lang="en-US" baseline="0" dirty="0"/>
              <a:t> air</a:t>
            </a:r>
            <a:r>
              <a:rPr lang="en-US" dirty="0"/>
              <a:t>. Restroom exhaust should operate continuously.</a:t>
            </a:r>
            <a:r>
              <a:rPr lang="en-US" baseline="0" dirty="0"/>
              <a:t> </a:t>
            </a:r>
            <a:endParaRPr lang="en-US" dirty="0"/>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exception to using operable windows for ventilation is in restrooms, where an open window can reverse the flow of ventilation and contaminate other rooms, especially in cases of passive stack exhaust. Toilet ventilation should operate 24/7. Restroom windows should remain closed, except when there is no other adequate exhaust available, in which case windows in other spaces should also be kept open to achieve cross flows through the building.  </a:t>
            </a:r>
            <a:r>
              <a:rPr lang="en-US" sz="1200" b="1" u="none" strike="noStrike" kern="1200" dirty="0">
                <a:solidFill>
                  <a:schemeClr val="tx1"/>
                </a:solidFill>
                <a:effectLst/>
                <a:latin typeface="+mn-lt"/>
                <a:ea typeface="+mn-ea"/>
                <a:cs typeface="+mn-cs"/>
                <a:hlinkClick r:id="rId3"/>
              </a:rPr>
              <a:t>Tools such as airflow meters or a simple smoke pencil, available from the Tool Lending Library</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can be useful in determining that exhaust systems are operating safely as intended.</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239E888-D9FC-41AF-9E39-1A33E082B1E8}" type="slidenum">
              <a:rPr lang="en-US" smtClean="0"/>
              <a:t>15</a:t>
            </a:fld>
            <a:endParaRPr lang="en-US"/>
          </a:p>
        </p:txBody>
      </p:sp>
    </p:spTree>
    <p:extLst>
      <p:ext uri="{BB962C8B-B14F-4D97-AF65-F5344CB8AC3E}">
        <p14:creationId xmlns:p14="http://schemas.microsoft.com/office/powerpoint/2010/main" val="17265429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Occupants should be instructed to flush toilets with the lids closed (where possible), as droplets containing virus can be dispersed to the air by plumes created when toilets are flushed. Also, maintain proper operation of water seals by avoiding dried-out floor drains and other sanitary devices; add water regularly (about every 3 weeks depending on climate).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239E888-D9FC-41AF-9E39-1A33E082B1E8}" type="slidenum">
              <a:rPr lang="en-US" smtClean="0"/>
              <a:t>16</a:t>
            </a:fld>
            <a:endParaRPr lang="en-US"/>
          </a:p>
        </p:txBody>
      </p:sp>
    </p:spTree>
    <p:extLst>
      <p:ext uri="{BB962C8B-B14F-4D97-AF65-F5344CB8AC3E}">
        <p14:creationId xmlns:p14="http://schemas.microsoft.com/office/powerpoint/2010/main" val="10747347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Properly installed and maintained heat recovery equipment can achieve near-zero transfer of contaminated particles; however, many heat exchangers have not been properly installed (i.e. higher pressure on the exhaust side which can cause leakage from exhaust air into supply air). Leaks are also common because of inadequate maintenance. Check heat recovery equipment and be sure that leakage is minimized as much as possible. Pressure adjustments can be made using dampers or other strategies, and some systems are equipped with a heat recovery bypass function. Leakage is higher at lower airflow rates; thus higher ventilation rates are helpful. </a:t>
            </a:r>
            <a:r>
              <a:rPr lang="en-US" sz="1200" b="1" u="none" strike="noStrike" kern="1200" dirty="0">
                <a:solidFill>
                  <a:schemeClr val="tx1"/>
                </a:solidFill>
                <a:effectLst/>
                <a:latin typeface="+mn-lt"/>
                <a:ea typeface="+mn-ea"/>
                <a:cs typeface="+mn-cs"/>
                <a:hlinkClick r:id="rId3"/>
              </a:rPr>
              <a:t>Tools available from the Tool Lending Library, such as manometers or other pressure gauges</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can be useful for assessing and correcting pressure issues. In some cases, ultrasonic leak detectors may also be helpful. PPE should always be worn when making these types of assessments.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239E888-D9FC-41AF-9E39-1A33E082B1E8}" type="slidenum">
              <a:rPr lang="en-US" smtClean="0"/>
              <a:t>17</a:t>
            </a:fld>
            <a:endParaRPr lang="en-US"/>
          </a:p>
        </p:txBody>
      </p:sp>
    </p:spTree>
    <p:extLst>
      <p:ext uri="{BB962C8B-B14F-4D97-AF65-F5344CB8AC3E}">
        <p14:creationId xmlns:p14="http://schemas.microsoft.com/office/powerpoint/2010/main" val="6482104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Maintain indoor relative humidity between 40 percent and 60 percent. For existing buildings,</a:t>
            </a:r>
            <a:r>
              <a:rPr lang="en-US" baseline="0" dirty="0"/>
              <a:t> adding wireless humidity sensors may be a viable option as they are typical less expensive to install than their wired counterparts</a:t>
            </a:r>
            <a:r>
              <a:rPr lang="en-US" dirty="0"/>
              <a:t>. Controls may need to be reprogrammed to accomplish</a:t>
            </a:r>
            <a:r>
              <a:rPr lang="en-US" baseline="0" dirty="0"/>
              <a:t> humidity in this range</a:t>
            </a:r>
            <a:r>
              <a:rPr lang="en-US" dirty="0"/>
              <a:t>, or installing new equipment or new components in existing equipment may be required. For cold and dry climates, this might involve adding humidification equipment. For conventional VAV systems, disabling discharge-air temperature (DAT) reset during humid weather will keep indoor humidity levels lower, but may increase overall system energy use. Also, ensure that the hot-water heating system is enabled, not turned off, so it can provide reheat for humidity control, if necessary.</a:t>
            </a:r>
          </a:p>
        </p:txBody>
      </p:sp>
      <p:sp>
        <p:nvSpPr>
          <p:cNvPr id="4" name="Slide Number Placeholder 3"/>
          <p:cNvSpPr>
            <a:spLocks noGrp="1"/>
          </p:cNvSpPr>
          <p:nvPr>
            <p:ph type="sldNum" sz="quarter" idx="10"/>
          </p:nvPr>
        </p:nvSpPr>
        <p:spPr/>
        <p:txBody>
          <a:bodyPr/>
          <a:lstStyle/>
          <a:p>
            <a:fld id="{B239E888-D9FC-41AF-9E39-1A33E082B1E8}" type="slidenum">
              <a:rPr lang="en-US" smtClean="0"/>
              <a:t>18</a:t>
            </a:fld>
            <a:endParaRPr lang="en-US"/>
          </a:p>
        </p:txBody>
      </p:sp>
    </p:spTree>
    <p:extLst>
      <p:ext uri="{BB962C8B-B14F-4D97-AF65-F5344CB8AC3E}">
        <p14:creationId xmlns:p14="http://schemas.microsoft.com/office/powerpoint/2010/main" val="13286616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Virus-contaminated outside air is rare, and standard outdoor air filters typically provide effective fine-particle protection (as opposed to common return/recirculation air filters, which are designed primarily for dust and do not normally filter out particles with viruses effectively). There is no need to increase or alter the normal schedule of changing these filters. But personal protective equipment (PPE) such as gloves and respiratory protection should always be worn by technicians when changing any filters, especially return or exhaust filters. To be safe, technicians should operate under the assumption that filters contain active microbiological material, including viruses. Turn the system off while changing the filter(s) and dispose of used filters in a sealed bag.</a:t>
            </a:r>
            <a:r>
              <a:rPr lang="en-US" dirty="0">
                <a:effectLst/>
              </a:rPr>
              <a:t> </a:t>
            </a:r>
          </a:p>
          <a:p>
            <a:endParaRPr lang="en-US" dirty="0">
              <a:effectLst/>
            </a:endParaRPr>
          </a:p>
          <a:p>
            <a:r>
              <a:rPr lang="en-US" dirty="0"/>
              <a:t>Upgrade filters to MERV-13 (or higher) and ensure effective air seals. (MERV = Minimum Efficiency Reporting Value).</a:t>
            </a:r>
            <a:r>
              <a:rPr lang="en-US" baseline="0" dirty="0"/>
              <a:t> </a:t>
            </a:r>
            <a:r>
              <a:rPr lang="en-US" dirty="0"/>
              <a:t>Keep in mind this will likely produce a higher static pressure loss, which will usually increase fan energy use. Therefore, make sure the equipment has sufficient capacity to overcome this loss.</a:t>
            </a:r>
          </a:p>
        </p:txBody>
      </p:sp>
      <p:sp>
        <p:nvSpPr>
          <p:cNvPr id="4" name="Slide Number Placeholder 3"/>
          <p:cNvSpPr>
            <a:spLocks noGrp="1"/>
          </p:cNvSpPr>
          <p:nvPr>
            <p:ph type="sldNum" sz="quarter" idx="10"/>
          </p:nvPr>
        </p:nvSpPr>
        <p:spPr/>
        <p:txBody>
          <a:bodyPr/>
          <a:lstStyle/>
          <a:p>
            <a:fld id="{B239E888-D9FC-41AF-9E39-1A33E082B1E8}" type="slidenum">
              <a:rPr lang="en-US" smtClean="0"/>
              <a:t>19</a:t>
            </a:fld>
            <a:endParaRPr lang="en-US"/>
          </a:p>
        </p:txBody>
      </p:sp>
    </p:spTree>
    <p:extLst>
      <p:ext uri="{BB962C8B-B14F-4D97-AF65-F5344CB8AC3E}">
        <p14:creationId xmlns:p14="http://schemas.microsoft.com/office/powerpoint/2010/main" val="4511930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portable room air cleaners with HEPA or high-MERV filters. If upgrading existing filters is not feasible, ASHRAE recommends adding portable room air cleaners with high efficiency particulate air (HEPA) filters, or filters with a high MERV rating (see previous recommendation).</a:t>
            </a:r>
            <a:r>
              <a:rPr lang="en-US" baseline="0" dirty="0"/>
              <a:t> UV lamps are also an option as well as </a:t>
            </a:r>
            <a:r>
              <a:rPr lang="en-US" dirty="0"/>
              <a:t>other air cleaning technologies in the marketplace (including photocatalytic oxidation and bipolar ionization). When applying these other technologies, consider the manufacturer’s test data carefully and follow their instructions for installation.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239E888-D9FC-41AF-9E39-1A33E082B1E8}" type="slidenum">
              <a:rPr lang="en-US" smtClean="0"/>
              <a:t>20</a:t>
            </a:fld>
            <a:endParaRPr lang="en-US"/>
          </a:p>
        </p:txBody>
      </p:sp>
    </p:spTree>
    <p:extLst>
      <p:ext uri="{BB962C8B-B14F-4D97-AF65-F5344CB8AC3E}">
        <p14:creationId xmlns:p14="http://schemas.microsoft.com/office/powerpoint/2010/main" val="14015127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There is a misconception that duct cleaning is required to minimize spread of the virus in buildings; however, this is likely an unnecessary practice since virus particles do not attach easily to duct surfaces. It is much more important to increase fresh air supply and avoid recirculation of air.</a:t>
            </a:r>
          </a:p>
          <a:p>
            <a:r>
              <a:rPr lang="en-US" sz="1200" kern="1200" dirty="0">
                <a:solidFill>
                  <a:schemeClr val="tx1"/>
                </a:solidFill>
                <a:effectLst/>
                <a:latin typeface="+mn-lt"/>
                <a:ea typeface="+mn-ea"/>
                <a:cs typeface="+mn-cs"/>
              </a:rPr>
              <a:t>In the case of small spaces served by standalone fan coil or induction units that work with room level circulation, if possible, it is recommended these units be turned off to avoid airborne suspension of virus particles. If they cannot be turned off (i.e. there is a cooling need) then it is recommended to operate their fans continuously, since the virus can settle in the filters (which are typically coarse and not effective at trapping fine virus particles) and then resuspension is increased when the fan is turned back on. If the fan is running continuously, virus particles will theoretically be removed with exhaust ventilation. Room air cleaners with at least HEPA filter efficiency or special UV equipment may also be effective at removing virus particles in smaller spaces.</a:t>
            </a:r>
          </a:p>
        </p:txBody>
      </p:sp>
      <p:sp>
        <p:nvSpPr>
          <p:cNvPr id="4" name="Slide Number Placeholder 3"/>
          <p:cNvSpPr>
            <a:spLocks noGrp="1"/>
          </p:cNvSpPr>
          <p:nvPr>
            <p:ph type="sldNum" sz="quarter" idx="10"/>
          </p:nvPr>
        </p:nvSpPr>
        <p:spPr/>
        <p:txBody>
          <a:bodyPr/>
          <a:lstStyle/>
          <a:p>
            <a:fld id="{B239E888-D9FC-41AF-9E39-1A33E082B1E8}" type="slidenum">
              <a:rPr lang="en-US" smtClean="0"/>
              <a:t>21</a:t>
            </a:fld>
            <a:endParaRPr lang="en-US"/>
          </a:p>
        </p:txBody>
      </p:sp>
    </p:spTree>
    <p:extLst>
      <p:ext uri="{BB962C8B-B14F-4D97-AF65-F5344CB8AC3E}">
        <p14:creationId xmlns:p14="http://schemas.microsoft.com/office/powerpoint/2010/main" val="3066416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39E888-D9FC-41AF-9E39-1A33E082B1E8}" type="slidenum">
              <a:rPr lang="en-US" smtClean="0"/>
              <a:t>22</a:t>
            </a:fld>
            <a:endParaRPr lang="en-US"/>
          </a:p>
        </p:txBody>
      </p:sp>
    </p:spTree>
    <p:extLst>
      <p:ext uri="{BB962C8B-B14F-4D97-AF65-F5344CB8AC3E}">
        <p14:creationId xmlns:p14="http://schemas.microsoft.com/office/powerpoint/2010/main" val="178821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Tool resources section on TLL website, tool demos, etc.</a:t>
            </a:r>
          </a:p>
        </p:txBody>
      </p:sp>
      <p:sp>
        <p:nvSpPr>
          <p:cNvPr id="4" name="Slide Number Placeholder 3"/>
          <p:cNvSpPr>
            <a:spLocks noGrp="1"/>
          </p:cNvSpPr>
          <p:nvPr>
            <p:ph type="sldNum" sz="quarter" idx="10"/>
          </p:nvPr>
        </p:nvSpPr>
        <p:spPr/>
        <p:txBody>
          <a:bodyPr/>
          <a:lstStyle/>
          <a:p>
            <a:fld id="{51ED8D1D-5011-4EBB-8DAF-48B78670113A}" type="slidenum">
              <a:rPr lang="en-US" smtClean="0"/>
              <a:t>3</a:t>
            </a:fld>
            <a:endParaRPr lang="en-US"/>
          </a:p>
        </p:txBody>
      </p:sp>
    </p:spTree>
    <p:extLst>
      <p:ext uri="{BB962C8B-B14F-4D97-AF65-F5344CB8AC3E}">
        <p14:creationId xmlns:p14="http://schemas.microsoft.com/office/powerpoint/2010/main" val="2870814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39E888-D9FC-41AF-9E39-1A33E082B1E8}" type="slidenum">
              <a:rPr lang="en-US" smtClean="0"/>
              <a:t>6</a:t>
            </a:fld>
            <a:endParaRPr lang="en-US"/>
          </a:p>
        </p:txBody>
      </p:sp>
    </p:spTree>
    <p:extLst>
      <p:ext uri="{BB962C8B-B14F-4D97-AF65-F5344CB8AC3E}">
        <p14:creationId xmlns:p14="http://schemas.microsoft.com/office/powerpoint/2010/main" val="1345834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COVID</a:t>
            </a:r>
            <a:r>
              <a:rPr lang="en-US" sz="1200" kern="1200" baseline="0" dirty="0">
                <a:solidFill>
                  <a:schemeClr val="tx1"/>
                </a:solidFill>
                <a:effectLst/>
                <a:latin typeface="+mn-lt"/>
                <a:ea typeface="+mn-ea"/>
                <a:cs typeface="+mn-cs"/>
              </a:rPr>
              <a:t> 2.0 refers loosely to the “Phase 2” designation many jurisdictions have deemed as appropriate for starting the reopening of more non-essential buildings to some level of occupancy.</a:t>
            </a:r>
          </a:p>
          <a:p>
            <a:endParaRPr lang="en-US" sz="1200" kern="1200" baseline="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following guidance summarizes some best practices (provided by the American</a:t>
            </a:r>
            <a:r>
              <a:rPr lang="en-US" sz="1200" kern="1200" baseline="0" dirty="0">
                <a:solidFill>
                  <a:schemeClr val="tx1"/>
                </a:solidFill>
                <a:effectLst/>
                <a:latin typeface="+mn-lt"/>
                <a:ea typeface="+mn-ea"/>
                <a:cs typeface="+mn-cs"/>
              </a:rPr>
              <a:t> Society of Heating, Refrigeration and Air Conditioning Engineers, or ASHRAE, and </a:t>
            </a:r>
            <a:r>
              <a:rPr lang="en-US" sz="1200" kern="1200" dirty="0">
                <a:solidFill>
                  <a:schemeClr val="tx1"/>
                </a:solidFill>
                <a:effectLst/>
                <a:latin typeface="+mn-lt"/>
                <a:ea typeface="+mn-ea"/>
                <a:cs typeface="+mn-cs"/>
              </a:rPr>
              <a:t>the Federation of European Heating, Ventilation, and Air Conditioning Associations, or </a:t>
            </a:r>
            <a:r>
              <a:rPr lang="en-US" sz="1200" b="1" u="none" strike="noStrike" kern="1200" dirty="0">
                <a:solidFill>
                  <a:schemeClr val="tx1"/>
                </a:solidFill>
                <a:effectLst/>
                <a:latin typeface="+mn-lt"/>
                <a:ea typeface="+mn-ea"/>
                <a:cs typeface="+mn-cs"/>
                <a:hlinkClick r:id="rId3"/>
              </a:rPr>
              <a:t>REHVA</a:t>
            </a:r>
            <a:r>
              <a:rPr lang="en-US" sz="1200" kern="1200" dirty="0">
                <a:solidFill>
                  <a:schemeClr val="tx1"/>
                </a:solidFill>
                <a:effectLst/>
                <a:latin typeface="+mn-lt"/>
                <a:ea typeface="+mn-ea"/>
                <a:cs typeface="+mn-cs"/>
              </a:rPr>
              <a:t>) to reduce the spread of the virus in buildings, focusing on airborne transmission. The objective of this guidance is to provide practical information about recommended precautions and dispel certain myths that can lead to unnecessary actions.</a:t>
            </a:r>
          </a:p>
          <a:p>
            <a:endParaRPr lang="en-US" dirty="0"/>
          </a:p>
        </p:txBody>
      </p:sp>
      <p:sp>
        <p:nvSpPr>
          <p:cNvPr id="4" name="Slide Number Placeholder 3"/>
          <p:cNvSpPr>
            <a:spLocks noGrp="1"/>
          </p:cNvSpPr>
          <p:nvPr>
            <p:ph type="sldNum" sz="quarter" idx="10"/>
          </p:nvPr>
        </p:nvSpPr>
        <p:spPr/>
        <p:txBody>
          <a:bodyPr/>
          <a:lstStyle/>
          <a:p>
            <a:fld id="{B239E888-D9FC-41AF-9E39-1A33E082B1E8}" type="slidenum">
              <a:rPr lang="en-US" smtClean="0"/>
              <a:t>7</a:t>
            </a:fld>
            <a:endParaRPr lang="en-US"/>
          </a:p>
        </p:txBody>
      </p:sp>
    </p:spTree>
    <p:extLst>
      <p:ext uri="{BB962C8B-B14F-4D97-AF65-F5344CB8AC3E}">
        <p14:creationId xmlns:p14="http://schemas.microsoft.com/office/powerpoint/2010/main" val="21187978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As the current response to the COVID-19 pandemic has drastically altered many of our daily routines, so too must our facility operation practices change to provide the best possible protection for occupants. (Note: guidance provided is based on the most current information available; as understanding of this new virus increases, recommended best practices may change. Also, circumstances in buildings vary widely depending on many factors; decisions to make proposed changes should be informed by facility reference documents and consultation with professionals who understand the specific building.)</a:t>
            </a:r>
          </a:p>
          <a:p>
            <a:endParaRPr lang="en-US" dirty="0"/>
          </a:p>
        </p:txBody>
      </p:sp>
      <p:sp>
        <p:nvSpPr>
          <p:cNvPr id="4" name="Slide Number Placeholder 3"/>
          <p:cNvSpPr>
            <a:spLocks noGrp="1"/>
          </p:cNvSpPr>
          <p:nvPr>
            <p:ph type="sldNum" sz="quarter" idx="10"/>
          </p:nvPr>
        </p:nvSpPr>
        <p:spPr/>
        <p:txBody>
          <a:bodyPr/>
          <a:lstStyle/>
          <a:p>
            <a:fld id="{B239E888-D9FC-41AF-9E39-1A33E082B1E8}" type="slidenum">
              <a:rPr lang="en-US" smtClean="0"/>
              <a:t>8</a:t>
            </a:fld>
            <a:endParaRPr lang="en-US"/>
          </a:p>
        </p:txBody>
      </p:sp>
    </p:spTree>
    <p:extLst>
      <p:ext uri="{BB962C8B-B14F-4D97-AF65-F5344CB8AC3E}">
        <p14:creationId xmlns:p14="http://schemas.microsoft.com/office/powerpoint/2010/main" val="20007555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As most people are now aware, this virus is highly contagious and is most frequently spread by droplets emitted from an infected person through sneezing, coughing, or even talking. Large droplets (&gt;10 microns) can fall up to about 6 feet away. The virus in these droplets can generally remain active on surfaces for 2-3 days. Virus transmission commonly occurs from people touching these surfaces and then touching the mucous membranes on their faces (eyes, nose, mouth). Sanitization protocols in facilities should be increased all over but especially on high-touch surfaces. Transmission can also occur by directly breathing in droplets expelled by an infected person. Wearing masks can help to reduce this occurrence. Additionally, smaller droplets (&lt;5 microns) carrying the virus can remain active for up to about 3 hours airborne and can be moved large distances through a building by air travel. Thus, effective ventilation practices are also key to reducing the risk of transmission via airborne particles in buildings.</a:t>
            </a:r>
          </a:p>
          <a:p>
            <a:endParaRPr lang="en-US" dirty="0"/>
          </a:p>
        </p:txBody>
      </p:sp>
      <p:sp>
        <p:nvSpPr>
          <p:cNvPr id="4" name="Slide Number Placeholder 3"/>
          <p:cNvSpPr>
            <a:spLocks noGrp="1"/>
          </p:cNvSpPr>
          <p:nvPr>
            <p:ph type="sldNum" sz="quarter" idx="10"/>
          </p:nvPr>
        </p:nvSpPr>
        <p:spPr/>
        <p:txBody>
          <a:bodyPr/>
          <a:lstStyle/>
          <a:p>
            <a:fld id="{B239E888-D9FC-41AF-9E39-1A33E082B1E8}" type="slidenum">
              <a:rPr lang="en-US" smtClean="0"/>
              <a:t>9</a:t>
            </a:fld>
            <a:endParaRPr lang="en-US"/>
          </a:p>
        </p:txBody>
      </p:sp>
    </p:spTree>
    <p:extLst>
      <p:ext uri="{BB962C8B-B14F-4D97-AF65-F5344CB8AC3E}">
        <p14:creationId xmlns:p14="http://schemas.microsoft.com/office/powerpoint/2010/main" val="1680689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Additionally, smaller droplets (&lt;5 microns) carrying the virus can remain active for several hours (some research indicates</a:t>
            </a:r>
            <a:r>
              <a:rPr lang="en-US" sz="1200" kern="1200" baseline="0" dirty="0">
                <a:solidFill>
                  <a:schemeClr val="tx1"/>
                </a:solidFill>
                <a:effectLst/>
                <a:latin typeface="+mn-lt"/>
                <a:ea typeface="+mn-ea"/>
                <a:cs typeface="+mn-cs"/>
              </a:rPr>
              <a:t> it is </a:t>
            </a:r>
            <a:r>
              <a:rPr lang="en-US" sz="1200" kern="1200" dirty="0">
                <a:solidFill>
                  <a:schemeClr val="tx1"/>
                </a:solidFill>
                <a:effectLst/>
                <a:latin typeface="+mn-lt"/>
                <a:ea typeface="+mn-ea"/>
                <a:cs typeface="+mn-cs"/>
              </a:rPr>
              <a:t>up to about 3 hours but that is not conclusive) airborne and can be moved large distances through a building by air travel. Thus, effective ventilation practices are also key to reducing the risk of transmission via airborne particles in buildings.</a:t>
            </a:r>
          </a:p>
          <a:p>
            <a:endParaRPr lang="en-US" dirty="0"/>
          </a:p>
        </p:txBody>
      </p:sp>
      <p:sp>
        <p:nvSpPr>
          <p:cNvPr id="4" name="Slide Number Placeholder 3"/>
          <p:cNvSpPr>
            <a:spLocks noGrp="1"/>
          </p:cNvSpPr>
          <p:nvPr>
            <p:ph type="sldNum" sz="quarter" idx="10"/>
          </p:nvPr>
        </p:nvSpPr>
        <p:spPr/>
        <p:txBody>
          <a:bodyPr/>
          <a:lstStyle/>
          <a:p>
            <a:fld id="{B239E888-D9FC-41AF-9E39-1A33E082B1E8}" type="slidenum">
              <a:rPr lang="en-US" smtClean="0"/>
              <a:t>10</a:t>
            </a:fld>
            <a:endParaRPr lang="en-US"/>
          </a:p>
        </p:txBody>
      </p:sp>
    </p:spTree>
    <p:extLst>
      <p:ext uri="{BB962C8B-B14F-4D97-AF65-F5344CB8AC3E}">
        <p14:creationId xmlns:p14="http://schemas.microsoft.com/office/powerpoint/2010/main" val="1716202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ASHRAE’s recommendations can</a:t>
            </a:r>
            <a:r>
              <a:rPr lang="en-US" sz="1200" kern="1200" baseline="0" dirty="0">
                <a:solidFill>
                  <a:schemeClr val="tx1"/>
                </a:solidFill>
                <a:effectLst/>
                <a:latin typeface="+mn-lt"/>
                <a:ea typeface="+mn-ea"/>
                <a:cs typeface="+mn-cs"/>
              </a:rPr>
              <a:t> be categorized into 4 main strategies. Since every building is different, best practice will vary as a mixture of these elements may ultimately be reasonably implemented.</a:t>
            </a:r>
            <a:endParaRPr lang="en-US" dirty="0"/>
          </a:p>
        </p:txBody>
      </p:sp>
      <p:sp>
        <p:nvSpPr>
          <p:cNvPr id="4" name="Slide Number Placeholder 3"/>
          <p:cNvSpPr>
            <a:spLocks noGrp="1"/>
          </p:cNvSpPr>
          <p:nvPr>
            <p:ph type="sldNum" sz="quarter" idx="10"/>
          </p:nvPr>
        </p:nvSpPr>
        <p:spPr/>
        <p:txBody>
          <a:bodyPr/>
          <a:lstStyle/>
          <a:p>
            <a:fld id="{B239E888-D9FC-41AF-9E39-1A33E082B1E8}" type="slidenum">
              <a:rPr lang="en-US" smtClean="0"/>
              <a:t>11</a:t>
            </a:fld>
            <a:endParaRPr lang="en-US"/>
          </a:p>
        </p:txBody>
      </p:sp>
    </p:spTree>
    <p:extLst>
      <p:ext uri="{BB962C8B-B14F-4D97-AF65-F5344CB8AC3E}">
        <p14:creationId xmlns:p14="http://schemas.microsoft.com/office/powerpoint/2010/main" val="2229029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Building system diagnostics can help determine the best course of action. Lowest cost – maximize</a:t>
            </a:r>
            <a:r>
              <a:rPr lang="en-US" sz="1200" kern="1200" baseline="0" dirty="0">
                <a:solidFill>
                  <a:schemeClr val="tx1"/>
                </a:solidFill>
                <a:effectLst/>
                <a:latin typeface="+mn-lt"/>
                <a:ea typeface="+mn-ea"/>
                <a:cs typeface="+mn-cs"/>
              </a:rPr>
              <a:t> existing systems capabilities to help mitigate risk. </a:t>
            </a:r>
            <a:r>
              <a:rPr lang="en-US" sz="1200" kern="1200" dirty="0">
                <a:solidFill>
                  <a:schemeClr val="tx1"/>
                </a:solidFill>
                <a:effectLst/>
                <a:latin typeface="+mn-lt"/>
                <a:ea typeface="+mn-ea"/>
                <a:cs typeface="+mn-cs"/>
              </a:rPr>
              <a:t>The Smart Buildings Center’s </a:t>
            </a:r>
            <a:r>
              <a:rPr lang="en-US" sz="1200" b="1" u="none" strike="noStrike" kern="1200" dirty="0">
                <a:solidFill>
                  <a:schemeClr val="tx1"/>
                </a:solidFill>
                <a:effectLst/>
                <a:latin typeface="+mn-lt"/>
                <a:ea typeface="+mn-ea"/>
                <a:cs typeface="+mn-cs"/>
                <a:hlinkClick r:id="rId3"/>
              </a:rPr>
              <a:t>Tool Lending Library</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can help facility managers and operators assess conditions and optimize the building environment to minimize risk during the ongoing response and as we move to re-occupy our buildings. Throughout this</a:t>
            </a:r>
            <a:r>
              <a:rPr lang="en-US" sz="1200" kern="1200" baseline="0" dirty="0">
                <a:solidFill>
                  <a:schemeClr val="tx1"/>
                </a:solidFill>
                <a:effectLst/>
                <a:latin typeface="+mn-lt"/>
                <a:ea typeface="+mn-ea"/>
                <a:cs typeface="+mn-cs"/>
              </a:rPr>
              <a:t> presentation</a:t>
            </a:r>
            <a:r>
              <a:rPr lang="en-US" sz="1200" kern="1200" dirty="0">
                <a:solidFill>
                  <a:schemeClr val="tx1"/>
                </a:solidFill>
                <a:effectLst/>
                <a:latin typeface="+mn-lt"/>
                <a:ea typeface="+mn-ea"/>
                <a:cs typeface="+mn-cs"/>
              </a:rPr>
              <a:t>, we’ve highlighted tools in our library that can support your efforts to effectively prepare and maintain your building in response to the COVID-19 pandemic; please reach out to us if you have questions at </a:t>
            </a:r>
            <a:r>
              <a:rPr lang="en-US" sz="1200" b="1" u="none" strike="noStrike" kern="1200" dirty="0">
                <a:solidFill>
                  <a:schemeClr val="tx1"/>
                </a:solidFill>
                <a:effectLst/>
                <a:latin typeface="+mn-lt"/>
                <a:ea typeface="+mn-ea"/>
                <a:cs typeface="+mn-cs"/>
                <a:hlinkClick r:id="rId4"/>
              </a:rPr>
              <a:t>tool-library@smartbuildingscenter.org</a:t>
            </a:r>
            <a:r>
              <a:rPr lang="en-US" sz="1200" kern="1200" dirty="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B239E888-D9FC-41AF-9E39-1A33E082B1E8}" type="slidenum">
              <a:rPr lang="en-US" smtClean="0"/>
              <a:t>12</a:t>
            </a:fld>
            <a:endParaRPr lang="en-US"/>
          </a:p>
        </p:txBody>
      </p:sp>
    </p:spTree>
    <p:extLst>
      <p:ext uri="{BB962C8B-B14F-4D97-AF65-F5344CB8AC3E}">
        <p14:creationId xmlns:p14="http://schemas.microsoft.com/office/powerpoint/2010/main" val="12778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8/14/2020</a:t>
            </a:fld>
            <a:endParaRPr lang="en-US" dirty="0"/>
          </a:p>
        </p:txBody>
      </p:sp>
    </p:spTree>
    <p:extLst>
      <p:ext uri="{BB962C8B-B14F-4D97-AF65-F5344CB8AC3E}">
        <p14:creationId xmlns:p14="http://schemas.microsoft.com/office/powerpoint/2010/main" val="35730018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8/14/2020</a:t>
            </a:fld>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967534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8/14/2020</a:t>
            </a:fld>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6116993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838200" y="1802572"/>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8/14/2020</a:t>
            </a:fld>
            <a:endParaRPr lang="en-US" dirty="0"/>
          </a:p>
        </p:txBody>
      </p:sp>
      <p:cxnSp>
        <p:nvCxnSpPr>
          <p:cNvPr id="7" name="Straight Connector 6">
            <a:extLst>
              <a:ext uri="{FF2B5EF4-FFF2-40B4-BE49-F238E27FC236}">
                <a16:creationId xmlns:a16="http://schemas.microsoft.com/office/drawing/2014/main" id="{B861472A-D6E8-4B01-9483-78F78EE47BB8}"/>
              </a:ext>
            </a:extLst>
          </p:cNvPr>
          <p:cNvCxnSpPr>
            <a:cxnSpLocks/>
          </p:cNvCxnSpPr>
          <p:nvPr userDrawn="1"/>
        </p:nvCxnSpPr>
        <p:spPr>
          <a:xfrm>
            <a:off x="943557" y="1351722"/>
            <a:ext cx="8629815" cy="0"/>
          </a:xfrm>
          <a:prstGeom prst="line">
            <a:avLst/>
          </a:prstGeom>
          <a:ln w="63500">
            <a:solidFill>
              <a:schemeClr val="accent5"/>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45234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8/14/2020</a:t>
            </a:fld>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809337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8/14/2020</a:t>
            </a:fld>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pPr defTabSz="914400"/>
            <a:r>
              <a:rPr lang="en-US" sz="1400" b="1">
                <a:solidFill>
                  <a:srgbClr val="EFA624"/>
                </a:solidFill>
                <a:latin typeface="Novecento"/>
                <a:cs typeface="Novecento"/>
              </a:rPr>
              <a:t>LEARN. LEAD. SUSTAIN</a:t>
            </a:r>
          </a:p>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768917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8/14/2020</a:t>
            </a:fld>
            <a:endParaRPr lang="en-US" dirty="0"/>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pPr defTabSz="914400"/>
            <a:r>
              <a:rPr lang="en-US" sz="1400" b="1">
                <a:solidFill>
                  <a:srgbClr val="EFA624"/>
                </a:solidFill>
                <a:latin typeface="Novecento"/>
                <a:cs typeface="Novecento"/>
              </a:rPr>
              <a:t>LEARN. LEAD. SUSTAIN</a:t>
            </a:r>
          </a:p>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350588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8/14/2020</a:t>
            </a:fld>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4564865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8/14/2020</a:t>
            </a:fld>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6411783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8/14/2020</a:t>
            </a:fld>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2756066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8/14/2020</a:t>
            </a:fld>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282403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8/14/2020</a:t>
            </a:fld>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pic>
        <p:nvPicPr>
          <p:cNvPr id="9" name="Picture 8"/>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825736" y="5718719"/>
            <a:ext cx="1621629" cy="1138121"/>
          </a:xfrm>
          <a:prstGeom prst="rect">
            <a:avLst/>
          </a:prstGeom>
        </p:spPr>
      </p:pic>
      <p:pic>
        <p:nvPicPr>
          <p:cNvPr id="10" name="Picture 9"/>
          <p:cNvPicPr>
            <a:picLocks noChangeAspect="1"/>
          </p:cNvPicPr>
          <p:nvPr userDrawn="1"/>
        </p:nvPicPr>
        <p:blipFill>
          <a:blip r:embed="rId14">
            <a:extLst>
              <a:ext uri="{BEBA8EAE-BF5A-486C-A8C5-ECC9F3942E4B}">
                <a14:imgProps xmlns:a14="http://schemas.microsoft.com/office/drawing/2010/main">
                  <a14:imgLayer r:embed="rId15">
                    <a14:imgEffect>
                      <a14:colorTemperature colorTemp="6065"/>
                    </a14:imgEffect>
                    <a14:imgEffect>
                      <a14:saturation sat="0"/>
                    </a14:imgEffect>
                    <a14:imgEffect>
                      <a14:brightnessContrast contrast="89000"/>
                    </a14:imgEffect>
                  </a14:imgLayer>
                </a14:imgProps>
              </a:ext>
              <a:ext uri="{28A0092B-C50C-407E-A947-70E740481C1C}">
                <a14:useLocalDpi xmlns:a14="http://schemas.microsoft.com/office/drawing/2010/main" val="0"/>
              </a:ext>
            </a:extLst>
          </a:blip>
          <a:stretch>
            <a:fillRect/>
          </a:stretch>
        </p:blipFill>
        <p:spPr>
          <a:xfrm>
            <a:off x="5011256" y="5965169"/>
            <a:ext cx="1595717" cy="797859"/>
          </a:xfrm>
          <a:prstGeom prst="rect">
            <a:avLst/>
          </a:prstGeom>
        </p:spPr>
      </p:pic>
      <p:pic>
        <p:nvPicPr>
          <p:cNvPr id="11" name="Picture 10"/>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8842704" y="5949901"/>
            <a:ext cx="2485179" cy="828393"/>
          </a:xfrm>
          <a:prstGeom prst="rect">
            <a:avLst/>
          </a:prstGeom>
        </p:spPr>
      </p:pic>
    </p:spTree>
    <p:extLst>
      <p:ext uri="{BB962C8B-B14F-4D97-AF65-F5344CB8AC3E}">
        <p14:creationId xmlns:p14="http://schemas.microsoft.com/office/powerpoint/2010/main" val="350281849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https://www.pexels.com/photo/shallow-focus-photography-of-microscope-2280547/?utm_content=attributionCopyText&amp;utm_medium=referral&amp;utm_source=pexels" TargetMode="External"/><Relationship Id="rId4" Type="http://schemas.openxmlformats.org/officeDocument/2006/relationships/hyperlink" Target="https://www.pexels.com/@chokniti-khongchum-1197604?utm_content=attributionCopyText&amp;utm_medium=referral&amp;utm_source=pexels"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hyperlink" Target="https://www.pexels.com/photo/white-concrete-building-2464416/?utm_content=attributionCopyText&amp;utm_medium=referral&amp;utm_source=pexels" TargetMode="External"/><Relationship Id="rId4" Type="http://schemas.openxmlformats.org/officeDocument/2006/relationships/hyperlink" Target="https://www.pexels.com/@adrien-olichon-1257089?utm_content=attributionCopyText&amp;utm_medium=referral&amp;utm_source=pexels"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idlboise.com/content/tool-loan-library-free-resource-idaho-power-company-customers" TargetMode="External"/><Relationship Id="rId7" Type="http://schemas.openxmlformats.org/officeDocument/2006/relationships/hyperlink" Target="http://www.cunybpl.org/" TargetMode="External"/><Relationship Id="rId2" Type="http://schemas.openxmlformats.org/officeDocument/2006/relationships/hyperlink" Target="http://www.smartbuildingscenter.org/tool-library/" TargetMode="External"/><Relationship Id="rId1" Type="http://schemas.openxmlformats.org/officeDocument/2006/relationships/slideLayout" Target="../slideLayouts/slideLayout2.xml"/><Relationship Id="rId6" Type="http://schemas.openxmlformats.org/officeDocument/2006/relationships/hyperlink" Target="https://www.sdge.com/energy-innovation-center/tool-and-book-lending-library" TargetMode="External"/><Relationship Id="rId5" Type="http://schemas.openxmlformats.org/officeDocument/2006/relationships/hyperlink" Target="https://www.sce.com/business/consulting-services/energy-education-centers" TargetMode="External"/><Relationship Id="rId4" Type="http://schemas.openxmlformats.org/officeDocument/2006/relationships/hyperlink" Target="http://www.pge.com/pec/tll/"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mailto:melissa.sokolowsky@neec.net" TargetMode="External"/><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hyperlink" Target="http://smartbuildingscenter.org/" TargetMode="External"/><Relationship Id="rId4" Type="http://schemas.openxmlformats.org/officeDocument/2006/relationships/hyperlink" Target="mailto:Tool-library@smartbuildingscenter.org"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www.rehva.eu/fileadmin/user_upload/REHVA_COVID-19_guidance_document_ver2_20200403_1.pdf" TargetMode="External"/><Relationship Id="rId2" Type="http://schemas.openxmlformats.org/officeDocument/2006/relationships/hyperlink" Target="https://www.ashrae.org/file%20library/about/position%20documents/pd_infectiousaerosols_2020.pdf" TargetMode="External"/><Relationship Id="rId1" Type="http://schemas.openxmlformats.org/officeDocument/2006/relationships/slideLayout" Target="../slideLayouts/slideLayout2.xml"/><Relationship Id="rId4" Type="http://schemas.openxmlformats.org/officeDocument/2006/relationships/hyperlink" Target="https://www.trane.com/content/dam/Trane/Commercial/global/products-systems/education-training/engineers-newsletters/standards-codes/ADM-APN074-EN_06252020.pdf"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s://www.pexels.com/photo/business-people-wearing-face-masks-and-talking-4427957/?utm_content=attributionCopyText&amp;utm_medium=referral&amp;utm_source=pexels" TargetMode="External"/><Relationship Id="rId4" Type="http://schemas.openxmlformats.org/officeDocument/2006/relationships/hyperlink" Target="https://www.pexels.com/@august-de-richelieu?utm_content=attributionCopyText&amp;utm_medium=referral&amp;utm_source=pexels"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s://www.pexels.com/photo/mona-lisa-protection-protect-virus-4113084/?utm_content=attributionCopyText&amp;utm_medium=referral&amp;utm_source=pexels" TargetMode="External"/><Relationship Id="rId4" Type="http://schemas.openxmlformats.org/officeDocument/2006/relationships/hyperlink" Target="https://www.pexels.com/@artjazz?utm_content=attributionCopyText&amp;utm_medium=referral&amp;utm_source=pexels"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8CE08-4C27-4362-8913-EE95D248207F}"/>
              </a:ext>
            </a:extLst>
          </p:cNvPr>
          <p:cNvSpPr>
            <a:spLocks noGrp="1"/>
          </p:cNvSpPr>
          <p:nvPr>
            <p:ph type="title"/>
          </p:nvPr>
        </p:nvSpPr>
        <p:spPr>
          <a:xfrm>
            <a:off x="886326" y="1635439"/>
            <a:ext cx="10515600" cy="1325563"/>
          </a:xfrm>
        </p:spPr>
        <p:txBody>
          <a:bodyPr>
            <a:normAutofit/>
          </a:bodyPr>
          <a:lstStyle/>
          <a:p>
            <a:r>
              <a:rPr lang="en-US" b="1" dirty="0"/>
              <a:t>Healthy Indoor Air Quality - COVID 2.0</a:t>
            </a:r>
            <a:endParaRPr lang="en-US" sz="2800" dirty="0">
              <a:solidFill>
                <a:schemeClr val="accent5">
                  <a:lumMod val="75000"/>
                </a:schemeClr>
              </a:solidFill>
            </a:endParaRPr>
          </a:p>
        </p:txBody>
      </p:sp>
      <p:sp>
        <p:nvSpPr>
          <p:cNvPr id="3" name="Content Placeholder 2"/>
          <p:cNvSpPr>
            <a:spLocks noGrp="1"/>
          </p:cNvSpPr>
          <p:nvPr>
            <p:ph idx="1"/>
          </p:nvPr>
        </p:nvSpPr>
        <p:spPr>
          <a:xfrm>
            <a:off x="3594354" y="2914110"/>
            <a:ext cx="10515600" cy="2428741"/>
          </a:xfrm>
        </p:spPr>
        <p:txBody>
          <a:bodyPr>
            <a:normAutofit fontScale="92500" lnSpcReduction="10000"/>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600" dirty="0"/>
              <a:t>Melissa </a:t>
            </a:r>
            <a:r>
              <a:rPr lang="en-US" sz="2600" dirty="0" err="1"/>
              <a:t>Sokolowsky</a:t>
            </a:r>
            <a:br>
              <a:rPr lang="en-US" sz="2600" dirty="0"/>
            </a:br>
            <a:r>
              <a:rPr lang="en-US" sz="2400" dirty="0"/>
              <a:t>Senior Project Manager</a:t>
            </a:r>
          </a:p>
          <a:p>
            <a:pPr marL="0" indent="0">
              <a:lnSpc>
                <a:spcPct val="100000"/>
              </a:lnSpc>
              <a:spcBef>
                <a:spcPts val="0"/>
              </a:spcBef>
              <a:buNone/>
            </a:pPr>
            <a:r>
              <a:rPr lang="en-US" sz="2400" dirty="0" err="1"/>
              <a:t>melissa.sokolowsky@neec.net</a:t>
            </a:r>
            <a:endParaRPr lang="en-US" sz="2400" dirty="0"/>
          </a:p>
          <a:p>
            <a:pPr marL="0" marR="0" lvl="0" indent="0" defTabSz="914400" eaLnBrk="1" fontAlgn="auto" latinLnBrk="0" hangingPunct="1">
              <a:lnSpc>
                <a:spcPct val="100000"/>
              </a:lnSpc>
              <a:spcBef>
                <a:spcPts val="0"/>
              </a:spcBef>
              <a:spcAft>
                <a:spcPts val="0"/>
              </a:spcAft>
              <a:buClrTx/>
              <a:buSzTx/>
              <a:buFontTx/>
              <a:buNone/>
              <a:tabLst/>
              <a:defRPr/>
            </a:pPr>
            <a:endParaRPr lang="en-US" sz="2400" dirty="0"/>
          </a:p>
          <a:p>
            <a:pPr marL="0" marR="0" lvl="0" indent="0" defTabSz="914400" eaLnBrk="1" fontAlgn="auto" latinLnBrk="0" hangingPunct="1">
              <a:lnSpc>
                <a:spcPct val="100000"/>
              </a:lnSpc>
              <a:spcBef>
                <a:spcPts val="0"/>
              </a:spcBef>
              <a:spcAft>
                <a:spcPts val="0"/>
              </a:spcAft>
              <a:buClrTx/>
              <a:buSzTx/>
              <a:buFontTx/>
              <a:buNone/>
              <a:tabLst/>
              <a:defRPr/>
            </a:pPr>
            <a:r>
              <a:rPr lang="en-US" sz="2600" dirty="0"/>
              <a:t>Northwest Energy Efficiency Council</a:t>
            </a:r>
          </a:p>
          <a:p>
            <a:pPr marL="0" marR="0" lvl="0" indent="0" defTabSz="914400" eaLnBrk="1" fontAlgn="auto" latinLnBrk="0" hangingPunct="1">
              <a:lnSpc>
                <a:spcPct val="100000"/>
              </a:lnSpc>
              <a:spcBef>
                <a:spcPts val="0"/>
              </a:spcBef>
              <a:spcAft>
                <a:spcPts val="0"/>
              </a:spcAft>
              <a:buClrTx/>
              <a:buSzTx/>
              <a:buFontTx/>
              <a:buNone/>
              <a:tabLst/>
              <a:defRPr/>
            </a:pPr>
            <a:r>
              <a:rPr lang="en-US" sz="2600" dirty="0"/>
              <a:t>Smart Buildings Center</a:t>
            </a:r>
          </a:p>
          <a:p>
            <a:pPr marL="0" marR="0" lvl="0" indent="0" defTabSz="914400" eaLnBrk="1" fontAlgn="auto" latinLnBrk="0" hangingPunct="1">
              <a:lnSpc>
                <a:spcPct val="100000"/>
              </a:lnSpc>
              <a:spcBef>
                <a:spcPts val="0"/>
              </a:spcBef>
              <a:spcAft>
                <a:spcPts val="0"/>
              </a:spcAft>
              <a:buClrTx/>
              <a:buSzTx/>
              <a:buFontTx/>
              <a:buNone/>
              <a:tabLst/>
              <a:defRPr/>
            </a:pPr>
            <a:r>
              <a:rPr lang="en-US" sz="2400" dirty="0" err="1"/>
              <a:t>smartbuildingscenter.org</a:t>
            </a:r>
            <a:endParaRPr lang="en-US" sz="24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480" y="302652"/>
            <a:ext cx="3158003" cy="1052667"/>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1833" y="2993154"/>
            <a:ext cx="2368305" cy="2122055"/>
          </a:xfrm>
          <a:prstGeom prst="rect">
            <a:avLst/>
          </a:prstGeom>
          <a:ln w="12700">
            <a:solidFill>
              <a:schemeClr val="tx1"/>
            </a:solidFill>
          </a:ln>
          <a:effectLst>
            <a:outerShdw blurRad="50800" dist="50800" dir="4200000" algn="ctr" rotWithShape="0">
              <a:srgbClr val="000000">
                <a:alpha val="43137"/>
              </a:srgbClr>
            </a:outerShdw>
          </a:effectLst>
        </p:spPr>
      </p:pic>
    </p:spTree>
    <p:extLst>
      <p:ext uri="{BB962C8B-B14F-4D97-AF65-F5344CB8AC3E}">
        <p14:creationId xmlns:p14="http://schemas.microsoft.com/office/powerpoint/2010/main" val="17782874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8CE08-4C27-4362-8913-EE95D248207F}"/>
              </a:ext>
            </a:extLst>
          </p:cNvPr>
          <p:cNvSpPr>
            <a:spLocks noGrp="1"/>
          </p:cNvSpPr>
          <p:nvPr>
            <p:ph type="title"/>
          </p:nvPr>
        </p:nvSpPr>
        <p:spPr/>
        <p:txBody>
          <a:bodyPr/>
          <a:lstStyle/>
          <a:p>
            <a:r>
              <a:rPr lang="en-US" dirty="0"/>
              <a:t>Airborne Virus Transmission</a:t>
            </a:r>
          </a:p>
        </p:txBody>
      </p:sp>
      <p:sp>
        <p:nvSpPr>
          <p:cNvPr id="3" name="Content Placeholder 2"/>
          <p:cNvSpPr>
            <a:spLocks noGrp="1"/>
          </p:cNvSpPr>
          <p:nvPr>
            <p:ph idx="1"/>
          </p:nvPr>
        </p:nvSpPr>
        <p:spPr>
          <a:xfrm>
            <a:off x="838201" y="1690688"/>
            <a:ext cx="7216738" cy="4351338"/>
          </a:xfrm>
        </p:spPr>
        <p:txBody>
          <a:bodyPr>
            <a:normAutofit/>
          </a:bodyPr>
          <a:lstStyle/>
          <a:p>
            <a:r>
              <a:rPr lang="en-US" dirty="0"/>
              <a:t>Smaller droplets (&lt;5 microns)</a:t>
            </a:r>
          </a:p>
          <a:p>
            <a:pPr lvl="1"/>
            <a:r>
              <a:rPr lang="en-US" dirty="0"/>
              <a:t>Airborne can remain active for several hours </a:t>
            </a:r>
          </a:p>
          <a:p>
            <a:pPr lvl="1"/>
            <a:r>
              <a:rPr lang="en-US" dirty="0"/>
              <a:t>Can move large distances through building via air travel</a:t>
            </a:r>
          </a:p>
          <a:p>
            <a:r>
              <a:rPr lang="en-US" dirty="0"/>
              <a:t>Ventilation strategies are key to reducing risk</a:t>
            </a:r>
          </a:p>
          <a:p>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11293" y="1690688"/>
            <a:ext cx="2054831" cy="3077430"/>
          </a:xfrm>
          <a:prstGeom prst="rect">
            <a:avLst/>
          </a:prstGeom>
          <a:ln>
            <a:solidFill>
              <a:schemeClr val="accent5"/>
            </a:solidFill>
          </a:ln>
          <a:effectLst>
            <a:outerShdw blurRad="50800" dist="50800" dir="2820000" algn="ctr" rotWithShape="0">
              <a:srgbClr val="000000">
                <a:alpha val="43137"/>
              </a:srgbClr>
            </a:outerShdw>
          </a:effectLst>
        </p:spPr>
      </p:pic>
      <p:sp>
        <p:nvSpPr>
          <p:cNvPr id="7" name="TextBox 6"/>
          <p:cNvSpPr txBox="1"/>
          <p:nvPr/>
        </p:nvSpPr>
        <p:spPr>
          <a:xfrm>
            <a:off x="9206498" y="4777484"/>
            <a:ext cx="2023152" cy="215444"/>
          </a:xfrm>
          <a:prstGeom prst="rect">
            <a:avLst/>
          </a:prstGeom>
          <a:noFill/>
        </p:spPr>
        <p:txBody>
          <a:bodyPr wrap="square" rtlCol="0">
            <a:spAutoFit/>
          </a:bodyPr>
          <a:lstStyle/>
          <a:p>
            <a:r>
              <a:rPr lang="en-US" sz="800" dirty="0"/>
              <a:t>Photo by </a:t>
            </a:r>
            <a:r>
              <a:rPr lang="en-US" sz="800" b="1" dirty="0">
                <a:hlinkClick r:id="rId4"/>
              </a:rPr>
              <a:t>Chokniti Khongchum</a:t>
            </a:r>
            <a:r>
              <a:rPr lang="en-US" sz="800" dirty="0"/>
              <a:t> from </a:t>
            </a:r>
            <a:r>
              <a:rPr lang="en-US" sz="800" b="1" dirty="0">
                <a:hlinkClick r:id="rId5"/>
              </a:rPr>
              <a:t>Pexels</a:t>
            </a:r>
            <a:endParaRPr lang="en-US" sz="800" dirty="0"/>
          </a:p>
        </p:txBody>
      </p:sp>
    </p:spTree>
    <p:extLst>
      <p:ext uri="{BB962C8B-B14F-4D97-AF65-F5344CB8AC3E}">
        <p14:creationId xmlns:p14="http://schemas.microsoft.com/office/powerpoint/2010/main" val="10644884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8CE08-4C27-4362-8913-EE95D248207F}"/>
              </a:ext>
            </a:extLst>
          </p:cNvPr>
          <p:cNvSpPr>
            <a:spLocks noGrp="1"/>
          </p:cNvSpPr>
          <p:nvPr>
            <p:ph type="title"/>
          </p:nvPr>
        </p:nvSpPr>
        <p:spPr/>
        <p:txBody>
          <a:bodyPr/>
          <a:lstStyle/>
          <a:p>
            <a:r>
              <a:rPr lang="en-US" dirty="0"/>
              <a:t>Ventilation Strategies (ASHRAE)</a:t>
            </a:r>
          </a:p>
        </p:txBody>
      </p:sp>
      <p:sp>
        <p:nvSpPr>
          <p:cNvPr id="3" name="Content Placeholder 2"/>
          <p:cNvSpPr>
            <a:spLocks noGrp="1"/>
          </p:cNvSpPr>
          <p:nvPr>
            <p:ph idx="1"/>
          </p:nvPr>
        </p:nvSpPr>
        <p:spPr>
          <a:xfrm>
            <a:off x="838200" y="1690688"/>
            <a:ext cx="10515600" cy="4351338"/>
          </a:xfrm>
        </p:spPr>
        <p:txBody>
          <a:bodyPr>
            <a:normAutofit/>
          </a:bodyPr>
          <a:lstStyle/>
          <a:p>
            <a:r>
              <a:rPr lang="en-US" dirty="0"/>
              <a:t>Dilute</a:t>
            </a:r>
          </a:p>
          <a:p>
            <a:r>
              <a:rPr lang="en-US" dirty="0"/>
              <a:t>Exhaust</a:t>
            </a:r>
          </a:p>
          <a:p>
            <a:r>
              <a:rPr lang="en-US" dirty="0"/>
              <a:t>Control humidity</a:t>
            </a:r>
          </a:p>
          <a:p>
            <a:r>
              <a:rPr lang="en-US" dirty="0"/>
              <a:t>Clean</a:t>
            </a: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41860" y="1787703"/>
            <a:ext cx="5086951" cy="3390472"/>
          </a:xfrm>
          <a:prstGeom prst="rect">
            <a:avLst/>
          </a:prstGeom>
          <a:ln>
            <a:solidFill>
              <a:schemeClr val="accent5"/>
            </a:solidFill>
          </a:ln>
          <a:effectLst>
            <a:outerShdw blurRad="50800" dist="50800" dir="2820000" algn="ctr" rotWithShape="0">
              <a:srgbClr val="000000">
                <a:alpha val="43137"/>
              </a:srgbClr>
            </a:outerShdw>
          </a:effectLst>
        </p:spPr>
      </p:pic>
      <p:sp>
        <p:nvSpPr>
          <p:cNvPr id="5" name="TextBox 4"/>
          <p:cNvSpPr txBox="1"/>
          <p:nvPr/>
        </p:nvSpPr>
        <p:spPr>
          <a:xfrm>
            <a:off x="7983875" y="5198723"/>
            <a:ext cx="1632734" cy="215758"/>
          </a:xfrm>
          <a:prstGeom prst="rect">
            <a:avLst/>
          </a:prstGeom>
          <a:noFill/>
        </p:spPr>
        <p:txBody>
          <a:bodyPr wrap="square" rtlCol="0">
            <a:spAutoFit/>
          </a:bodyPr>
          <a:lstStyle/>
          <a:p>
            <a:r>
              <a:rPr lang="en-US" sz="800" dirty="0"/>
              <a:t>Photo courtesy of Resource Media</a:t>
            </a:r>
          </a:p>
        </p:txBody>
      </p:sp>
    </p:spTree>
    <p:extLst>
      <p:ext uri="{BB962C8B-B14F-4D97-AF65-F5344CB8AC3E}">
        <p14:creationId xmlns:p14="http://schemas.microsoft.com/office/powerpoint/2010/main" val="200736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8CE08-4C27-4362-8913-EE95D248207F}"/>
              </a:ext>
            </a:extLst>
          </p:cNvPr>
          <p:cNvSpPr>
            <a:spLocks noGrp="1"/>
          </p:cNvSpPr>
          <p:nvPr>
            <p:ph type="title"/>
          </p:nvPr>
        </p:nvSpPr>
        <p:spPr/>
        <p:txBody>
          <a:bodyPr/>
          <a:lstStyle/>
          <a:p>
            <a:r>
              <a:rPr lang="en-US" dirty="0"/>
              <a:t>HVAC System Diagnostics</a:t>
            </a:r>
          </a:p>
        </p:txBody>
      </p:sp>
      <p:sp>
        <p:nvSpPr>
          <p:cNvPr id="3" name="Content Placeholder 2"/>
          <p:cNvSpPr>
            <a:spLocks noGrp="1"/>
          </p:cNvSpPr>
          <p:nvPr>
            <p:ph idx="1"/>
          </p:nvPr>
        </p:nvSpPr>
        <p:spPr>
          <a:xfrm>
            <a:off x="838200" y="1690688"/>
            <a:ext cx="6857144" cy="4351338"/>
          </a:xfrm>
        </p:spPr>
        <p:txBody>
          <a:bodyPr>
            <a:normAutofit lnSpcReduction="10000"/>
          </a:bodyPr>
          <a:lstStyle/>
          <a:p>
            <a:r>
              <a:rPr lang="en-US" dirty="0"/>
              <a:t>Help verify systems are working as designed</a:t>
            </a:r>
          </a:p>
          <a:p>
            <a:r>
              <a:rPr lang="en-US" dirty="0"/>
              <a:t>Identify issues</a:t>
            </a:r>
          </a:p>
          <a:p>
            <a:pPr lvl="1"/>
            <a:r>
              <a:rPr lang="en-US" dirty="0"/>
              <a:t>Pressure</a:t>
            </a:r>
          </a:p>
          <a:p>
            <a:pPr lvl="1"/>
            <a:r>
              <a:rPr lang="en-US" dirty="0"/>
              <a:t>Exhaust</a:t>
            </a:r>
          </a:p>
          <a:p>
            <a:pPr lvl="1"/>
            <a:r>
              <a:rPr lang="en-US" dirty="0"/>
              <a:t>Filtration</a:t>
            </a:r>
          </a:p>
          <a:p>
            <a:r>
              <a:rPr lang="en-US" dirty="0"/>
              <a:t>Find opportunities within the system</a:t>
            </a:r>
          </a:p>
          <a:p>
            <a:pPr lvl="1"/>
            <a:r>
              <a:rPr lang="en-US" dirty="0"/>
              <a:t>Controls settings</a:t>
            </a:r>
          </a:p>
          <a:p>
            <a:pPr lvl="1"/>
            <a:r>
              <a:rPr lang="en-US" dirty="0"/>
              <a:t>Manual equipment adjustments</a:t>
            </a:r>
          </a:p>
          <a:p>
            <a:r>
              <a:rPr lang="en-US" dirty="0"/>
              <a:t>Consider cost effectiveness of</a:t>
            </a:r>
            <a:br>
              <a:rPr lang="en-US" dirty="0"/>
            </a:br>
            <a:r>
              <a:rPr lang="en-US" dirty="0"/>
              <a:t>additional equipment/measures</a:t>
            </a:r>
          </a:p>
          <a:p>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04503" y="2772062"/>
            <a:ext cx="4131220" cy="2753474"/>
          </a:xfrm>
          <a:prstGeom prst="rect">
            <a:avLst/>
          </a:prstGeom>
          <a:ln>
            <a:solidFill>
              <a:schemeClr val="accent5"/>
            </a:solidFill>
          </a:ln>
          <a:effectLst>
            <a:outerShdw blurRad="50800" dist="50800" dir="2580000" algn="ctr" rotWithShape="0">
              <a:srgbClr val="000000">
                <a:alpha val="43137"/>
              </a:srgbClr>
            </a:outerShdw>
          </a:effectLst>
        </p:spPr>
      </p:pic>
      <p:sp>
        <p:nvSpPr>
          <p:cNvPr id="7" name="TextBox 6"/>
          <p:cNvSpPr txBox="1"/>
          <p:nvPr/>
        </p:nvSpPr>
        <p:spPr>
          <a:xfrm>
            <a:off x="9741614" y="5568337"/>
            <a:ext cx="1612186" cy="215444"/>
          </a:xfrm>
          <a:prstGeom prst="rect">
            <a:avLst/>
          </a:prstGeom>
          <a:noFill/>
        </p:spPr>
        <p:txBody>
          <a:bodyPr wrap="square" rtlCol="0">
            <a:spAutoFit/>
          </a:bodyPr>
          <a:lstStyle/>
          <a:p>
            <a:r>
              <a:rPr lang="en-US" sz="800" dirty="0"/>
              <a:t>Photo courtesy of Resource Media</a:t>
            </a:r>
          </a:p>
        </p:txBody>
      </p:sp>
    </p:spTree>
    <p:extLst>
      <p:ext uri="{BB962C8B-B14F-4D97-AF65-F5344CB8AC3E}">
        <p14:creationId xmlns:p14="http://schemas.microsoft.com/office/powerpoint/2010/main" val="13236023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8CE08-4C27-4362-8913-EE95D248207F}"/>
              </a:ext>
            </a:extLst>
          </p:cNvPr>
          <p:cNvSpPr>
            <a:spLocks noGrp="1"/>
          </p:cNvSpPr>
          <p:nvPr>
            <p:ph type="title"/>
          </p:nvPr>
        </p:nvSpPr>
        <p:spPr/>
        <p:txBody>
          <a:bodyPr/>
          <a:lstStyle/>
          <a:p>
            <a:r>
              <a:rPr lang="en-US" dirty="0"/>
              <a:t>Dilution</a:t>
            </a:r>
          </a:p>
        </p:txBody>
      </p:sp>
      <p:sp>
        <p:nvSpPr>
          <p:cNvPr id="3" name="Content Placeholder 2"/>
          <p:cNvSpPr>
            <a:spLocks noGrp="1"/>
          </p:cNvSpPr>
          <p:nvPr>
            <p:ph idx="1"/>
          </p:nvPr>
        </p:nvSpPr>
        <p:spPr>
          <a:xfrm>
            <a:off x="838200" y="1454386"/>
            <a:ext cx="5100263" cy="4351338"/>
          </a:xfrm>
        </p:spPr>
        <p:txBody>
          <a:bodyPr>
            <a:normAutofit/>
          </a:bodyPr>
          <a:lstStyle/>
          <a:p>
            <a:r>
              <a:rPr lang="en-US" dirty="0"/>
              <a:t>As much outdoor air (OA) as reasonably possible</a:t>
            </a:r>
          </a:p>
          <a:p>
            <a:pPr lvl="1"/>
            <a:r>
              <a:rPr lang="en-US" dirty="0"/>
              <a:t>Close recirculation dampers (manually or via BAS)</a:t>
            </a:r>
          </a:p>
          <a:p>
            <a:pPr lvl="1"/>
            <a:r>
              <a:rPr lang="en-US" dirty="0"/>
              <a:t>Increase OA damper flow</a:t>
            </a:r>
          </a:p>
          <a:p>
            <a:pPr lvl="1"/>
            <a:r>
              <a:rPr lang="en-US" dirty="0"/>
              <a:t>Change </a:t>
            </a:r>
            <a:r>
              <a:rPr lang="en-US" dirty="0" err="1"/>
              <a:t>setpoints</a:t>
            </a:r>
            <a:endParaRPr lang="en-US" dirty="0"/>
          </a:p>
          <a:p>
            <a:r>
              <a:rPr lang="en-US" dirty="0"/>
              <a:t>Use operable windows when possible</a:t>
            </a:r>
          </a:p>
          <a:p>
            <a:r>
              <a:rPr lang="en-US" dirty="0"/>
              <a:t>Turn off demand-controlled ventilation (or change settings)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38463" y="1584743"/>
            <a:ext cx="5268151" cy="3511243"/>
          </a:xfrm>
          <a:prstGeom prst="rect">
            <a:avLst/>
          </a:prstGeom>
          <a:ln>
            <a:solidFill>
              <a:schemeClr val="accent5"/>
            </a:solidFill>
          </a:ln>
          <a:effectLst>
            <a:outerShdw blurRad="50800" dist="50800" dir="2580000" algn="ctr" rotWithShape="0">
              <a:srgbClr val="000000">
                <a:alpha val="43137"/>
              </a:srgbClr>
            </a:outerShdw>
          </a:effectLst>
        </p:spPr>
      </p:pic>
      <p:sp>
        <p:nvSpPr>
          <p:cNvPr id="5" name="TextBox 4"/>
          <p:cNvSpPr txBox="1"/>
          <p:nvPr/>
        </p:nvSpPr>
        <p:spPr>
          <a:xfrm>
            <a:off x="9679108" y="5113506"/>
            <a:ext cx="1653284" cy="215444"/>
          </a:xfrm>
          <a:prstGeom prst="rect">
            <a:avLst/>
          </a:prstGeom>
          <a:noFill/>
        </p:spPr>
        <p:txBody>
          <a:bodyPr wrap="square" rtlCol="0">
            <a:spAutoFit/>
          </a:bodyPr>
          <a:lstStyle/>
          <a:p>
            <a:r>
              <a:rPr lang="en-US" sz="800" dirty="0"/>
              <a:t>Photo courtesy of Resource Media</a:t>
            </a:r>
          </a:p>
        </p:txBody>
      </p:sp>
    </p:spTree>
    <p:extLst>
      <p:ext uri="{BB962C8B-B14F-4D97-AF65-F5344CB8AC3E}">
        <p14:creationId xmlns:p14="http://schemas.microsoft.com/office/powerpoint/2010/main" val="16721634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8CE08-4C27-4362-8913-EE95D248207F}"/>
              </a:ext>
            </a:extLst>
          </p:cNvPr>
          <p:cNvSpPr>
            <a:spLocks noGrp="1"/>
          </p:cNvSpPr>
          <p:nvPr>
            <p:ph type="title"/>
          </p:nvPr>
        </p:nvSpPr>
        <p:spPr/>
        <p:txBody>
          <a:bodyPr/>
          <a:lstStyle/>
          <a:p>
            <a:r>
              <a:rPr lang="en-US" dirty="0"/>
              <a:t>Schedules</a:t>
            </a:r>
          </a:p>
        </p:txBody>
      </p:sp>
      <p:sp>
        <p:nvSpPr>
          <p:cNvPr id="3" name="Content Placeholder 2"/>
          <p:cNvSpPr>
            <a:spLocks noGrp="1"/>
          </p:cNvSpPr>
          <p:nvPr>
            <p:ph idx="1"/>
          </p:nvPr>
        </p:nvSpPr>
        <p:spPr>
          <a:xfrm>
            <a:off x="838200" y="1690688"/>
            <a:ext cx="8963346" cy="4351338"/>
          </a:xfrm>
        </p:spPr>
        <p:txBody>
          <a:bodyPr>
            <a:normAutofit/>
          </a:bodyPr>
          <a:lstStyle/>
          <a:p>
            <a:r>
              <a:rPr lang="en-US" dirty="0"/>
              <a:t>Flush building by running ventilation systems</a:t>
            </a:r>
          </a:p>
          <a:p>
            <a:pPr lvl="1"/>
            <a:r>
              <a:rPr lang="en-US" dirty="0"/>
              <a:t>Nominal speed</a:t>
            </a:r>
          </a:p>
          <a:p>
            <a:pPr lvl="1"/>
            <a:r>
              <a:rPr lang="en-US" dirty="0"/>
              <a:t>At least two hours before occupancy </a:t>
            </a:r>
          </a:p>
          <a:p>
            <a:pPr lvl="1"/>
            <a:r>
              <a:rPr lang="en-US" dirty="0"/>
              <a:t>At least two hours after occupancy</a:t>
            </a:r>
          </a:p>
          <a:p>
            <a:r>
              <a:rPr lang="en-US" dirty="0"/>
              <a:t>Run ventilation during unoccupied hours</a:t>
            </a:r>
          </a:p>
          <a:p>
            <a:pPr lvl="1"/>
            <a:r>
              <a:rPr lang="en-US" dirty="0"/>
              <a:t>As much as reasonable</a:t>
            </a:r>
          </a:p>
          <a:p>
            <a:pPr lvl="1"/>
            <a:r>
              <a:rPr lang="en-US" dirty="0"/>
              <a:t>Reduced speed</a:t>
            </a:r>
          </a:p>
        </p:txBody>
      </p:sp>
    </p:spTree>
    <p:extLst>
      <p:ext uri="{BB962C8B-B14F-4D97-AF65-F5344CB8AC3E}">
        <p14:creationId xmlns:p14="http://schemas.microsoft.com/office/powerpoint/2010/main" val="20805898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8CE08-4C27-4362-8913-EE95D248207F}"/>
              </a:ext>
            </a:extLst>
          </p:cNvPr>
          <p:cNvSpPr>
            <a:spLocks noGrp="1"/>
          </p:cNvSpPr>
          <p:nvPr>
            <p:ph type="title"/>
          </p:nvPr>
        </p:nvSpPr>
        <p:spPr/>
        <p:txBody>
          <a:bodyPr/>
          <a:lstStyle/>
          <a:p>
            <a:r>
              <a:rPr lang="en-US" dirty="0"/>
              <a:t>Exhaust</a:t>
            </a:r>
          </a:p>
        </p:txBody>
      </p:sp>
      <p:sp>
        <p:nvSpPr>
          <p:cNvPr id="3" name="Content Placeholder 2"/>
          <p:cNvSpPr>
            <a:spLocks noGrp="1"/>
          </p:cNvSpPr>
          <p:nvPr>
            <p:ph idx="1"/>
          </p:nvPr>
        </p:nvSpPr>
        <p:spPr>
          <a:xfrm>
            <a:off x="838201" y="1690688"/>
            <a:ext cx="5665342" cy="4351338"/>
          </a:xfrm>
        </p:spPr>
        <p:txBody>
          <a:bodyPr>
            <a:normAutofit/>
          </a:bodyPr>
          <a:lstStyle/>
          <a:p>
            <a:r>
              <a:rPr lang="en-US" dirty="0"/>
              <a:t>Remove contaminants</a:t>
            </a:r>
          </a:p>
          <a:p>
            <a:r>
              <a:rPr lang="en-US" dirty="0"/>
              <a:t>Avoid positioning occupants in return air stream</a:t>
            </a:r>
          </a:p>
          <a:p>
            <a:r>
              <a:rPr lang="en-US" dirty="0"/>
              <a:t>Avoid negative building pressure – bring in sufficient outside air</a:t>
            </a:r>
          </a:p>
          <a:p>
            <a:r>
              <a:rPr lang="en-US" dirty="0"/>
              <a:t>Keep restroom exhaust fans operating continuously</a:t>
            </a:r>
          </a:p>
          <a:p>
            <a:r>
              <a:rPr lang="en-US" dirty="0"/>
              <a:t>Keep restroom windows closed</a:t>
            </a:r>
            <a:br>
              <a:rPr lang="en-US" dirty="0"/>
            </a:b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5036" y="1822048"/>
            <a:ext cx="4666298" cy="3110106"/>
          </a:xfrm>
          <a:prstGeom prst="rect">
            <a:avLst/>
          </a:prstGeom>
          <a:ln>
            <a:solidFill>
              <a:schemeClr val="accent5"/>
            </a:solidFill>
          </a:ln>
          <a:effectLst>
            <a:outerShdw blurRad="50800" dist="50800" dir="2340000" algn="ctr" rotWithShape="0">
              <a:srgbClr val="000000">
                <a:alpha val="43137"/>
              </a:srgbClr>
            </a:outerShdw>
          </a:effectLst>
        </p:spPr>
      </p:pic>
      <p:sp>
        <p:nvSpPr>
          <p:cNvPr id="7" name="TextBox 6"/>
          <p:cNvSpPr txBox="1"/>
          <p:nvPr/>
        </p:nvSpPr>
        <p:spPr>
          <a:xfrm>
            <a:off x="9740749" y="4950676"/>
            <a:ext cx="1663561" cy="215444"/>
          </a:xfrm>
          <a:prstGeom prst="rect">
            <a:avLst/>
          </a:prstGeom>
          <a:noFill/>
        </p:spPr>
        <p:txBody>
          <a:bodyPr wrap="square" rtlCol="0">
            <a:spAutoFit/>
          </a:bodyPr>
          <a:lstStyle/>
          <a:p>
            <a:r>
              <a:rPr lang="en-US" sz="800" dirty="0"/>
              <a:t>Photo courtesy of Resource Media</a:t>
            </a:r>
          </a:p>
        </p:txBody>
      </p:sp>
    </p:spTree>
    <p:extLst>
      <p:ext uri="{BB962C8B-B14F-4D97-AF65-F5344CB8AC3E}">
        <p14:creationId xmlns:p14="http://schemas.microsoft.com/office/powerpoint/2010/main" val="5789151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8CE08-4C27-4362-8913-EE95D248207F}"/>
              </a:ext>
            </a:extLst>
          </p:cNvPr>
          <p:cNvSpPr>
            <a:spLocks noGrp="1"/>
          </p:cNvSpPr>
          <p:nvPr>
            <p:ph type="title"/>
          </p:nvPr>
        </p:nvSpPr>
        <p:spPr/>
        <p:txBody>
          <a:bodyPr/>
          <a:lstStyle/>
          <a:p>
            <a:r>
              <a:rPr lang="en-US" dirty="0"/>
              <a:t>Exhaust cont.</a:t>
            </a:r>
          </a:p>
        </p:txBody>
      </p:sp>
      <p:sp>
        <p:nvSpPr>
          <p:cNvPr id="3" name="Content Placeholder 2"/>
          <p:cNvSpPr>
            <a:spLocks noGrp="1"/>
          </p:cNvSpPr>
          <p:nvPr>
            <p:ph idx="1"/>
          </p:nvPr>
        </p:nvSpPr>
        <p:spPr>
          <a:xfrm>
            <a:off x="838200" y="1690688"/>
            <a:ext cx="10515600" cy="4351338"/>
          </a:xfrm>
        </p:spPr>
        <p:txBody>
          <a:bodyPr>
            <a:normAutofit/>
          </a:bodyPr>
          <a:lstStyle/>
          <a:p>
            <a:r>
              <a:rPr lang="en-US" dirty="0"/>
              <a:t>Instruct occupants to close toilet lids before flushing if possible</a:t>
            </a:r>
            <a:br>
              <a:rPr lang="en-US" dirty="0"/>
            </a:br>
            <a:r>
              <a:rPr lang="en-US" dirty="0"/>
              <a:t>(avoid creating more virus-containing aerosols)</a:t>
            </a:r>
          </a:p>
          <a:p>
            <a:r>
              <a:rPr lang="en-US" dirty="0"/>
              <a:t>Maintain proper operation of water seals</a:t>
            </a:r>
          </a:p>
          <a:p>
            <a:pPr lvl="1"/>
            <a:r>
              <a:rPr lang="en-US" dirty="0"/>
              <a:t>Avoid dried-out floor drains/ other sanitary devices</a:t>
            </a:r>
            <a:br>
              <a:rPr lang="en-US" dirty="0"/>
            </a:br>
            <a:endParaRPr lang="en-US" dirty="0"/>
          </a:p>
        </p:txBody>
      </p:sp>
    </p:spTree>
    <p:extLst>
      <p:ext uri="{BB962C8B-B14F-4D97-AF65-F5344CB8AC3E}">
        <p14:creationId xmlns:p14="http://schemas.microsoft.com/office/powerpoint/2010/main" val="12845676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8CE08-4C27-4362-8913-EE95D248207F}"/>
              </a:ext>
            </a:extLst>
          </p:cNvPr>
          <p:cNvSpPr>
            <a:spLocks noGrp="1"/>
          </p:cNvSpPr>
          <p:nvPr>
            <p:ph type="title"/>
          </p:nvPr>
        </p:nvSpPr>
        <p:spPr/>
        <p:txBody>
          <a:bodyPr/>
          <a:lstStyle/>
          <a:p>
            <a:r>
              <a:rPr lang="en-US" dirty="0"/>
              <a:t>Pressure issues</a:t>
            </a:r>
          </a:p>
        </p:txBody>
      </p:sp>
      <p:sp>
        <p:nvSpPr>
          <p:cNvPr id="3" name="Content Placeholder 2"/>
          <p:cNvSpPr>
            <a:spLocks noGrp="1"/>
          </p:cNvSpPr>
          <p:nvPr>
            <p:ph idx="1"/>
          </p:nvPr>
        </p:nvSpPr>
        <p:spPr>
          <a:xfrm>
            <a:off x="838199" y="1690688"/>
            <a:ext cx="8757864" cy="3734067"/>
          </a:xfrm>
        </p:spPr>
        <p:txBody>
          <a:bodyPr>
            <a:normAutofit/>
          </a:bodyPr>
          <a:lstStyle/>
          <a:p>
            <a:r>
              <a:rPr lang="en-US" dirty="0"/>
              <a:t>Heat recovery equipment can leak</a:t>
            </a:r>
          </a:p>
          <a:p>
            <a:pPr lvl="1"/>
            <a:r>
              <a:rPr lang="en-US" dirty="0"/>
              <a:t>Improper installation</a:t>
            </a:r>
          </a:p>
          <a:p>
            <a:pPr lvl="1"/>
            <a:r>
              <a:rPr lang="en-US" dirty="0"/>
              <a:t>Inadequate maintenance</a:t>
            </a:r>
          </a:p>
          <a:p>
            <a:r>
              <a:rPr lang="en-US" dirty="0"/>
              <a:t>Correct pressure issues (i.e. adjust dampers)</a:t>
            </a:r>
          </a:p>
          <a:p>
            <a:r>
              <a:rPr lang="en-US" dirty="0"/>
              <a:t>Consider bypass depending on type of system</a:t>
            </a:r>
            <a:br>
              <a:rPr lang="en-US" dirty="0"/>
            </a:br>
            <a:endParaRPr lang="en-US" dirty="0"/>
          </a:p>
        </p:txBody>
      </p:sp>
    </p:spTree>
    <p:extLst>
      <p:ext uri="{BB962C8B-B14F-4D97-AF65-F5344CB8AC3E}">
        <p14:creationId xmlns:p14="http://schemas.microsoft.com/office/powerpoint/2010/main" val="16304242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8CE08-4C27-4362-8913-EE95D248207F}"/>
              </a:ext>
            </a:extLst>
          </p:cNvPr>
          <p:cNvSpPr>
            <a:spLocks noGrp="1"/>
          </p:cNvSpPr>
          <p:nvPr>
            <p:ph type="title"/>
          </p:nvPr>
        </p:nvSpPr>
        <p:spPr/>
        <p:txBody>
          <a:bodyPr/>
          <a:lstStyle/>
          <a:p>
            <a:r>
              <a:rPr lang="en-US" dirty="0"/>
              <a:t>Control Humidity</a:t>
            </a:r>
          </a:p>
        </p:txBody>
      </p:sp>
      <p:sp>
        <p:nvSpPr>
          <p:cNvPr id="3" name="Content Placeholder 2"/>
          <p:cNvSpPr>
            <a:spLocks noGrp="1"/>
          </p:cNvSpPr>
          <p:nvPr>
            <p:ph idx="1"/>
          </p:nvPr>
        </p:nvSpPr>
        <p:spPr>
          <a:xfrm>
            <a:off x="838200" y="1690688"/>
            <a:ext cx="8018124" cy="4351338"/>
          </a:xfrm>
        </p:spPr>
        <p:txBody>
          <a:bodyPr>
            <a:normAutofit/>
          </a:bodyPr>
          <a:lstStyle/>
          <a:p>
            <a:r>
              <a:rPr lang="en-US" dirty="0"/>
              <a:t>Maintain humidity between 40 and 60 percent</a:t>
            </a:r>
          </a:p>
          <a:p>
            <a:pPr lvl="1"/>
            <a:r>
              <a:rPr lang="en-US" dirty="0"/>
              <a:t>Add sensors (wireless options available)</a:t>
            </a:r>
          </a:p>
          <a:p>
            <a:pPr lvl="1"/>
            <a:r>
              <a:rPr lang="en-US" dirty="0"/>
              <a:t>Reprogram controls</a:t>
            </a:r>
          </a:p>
          <a:p>
            <a:pPr lvl="1"/>
            <a:r>
              <a:rPr lang="en-US" dirty="0"/>
              <a:t>Consider disabling discharge air temperature (DAT) reset during humid weather</a:t>
            </a:r>
          </a:p>
          <a:p>
            <a:pPr lvl="1"/>
            <a:r>
              <a:rPr lang="en-US" dirty="0"/>
              <a:t>Ensure hot water heating system enabled to provide reheat for humidity control, if necessary</a:t>
            </a:r>
          </a:p>
          <a:p>
            <a:pPr lvl="1"/>
            <a:r>
              <a:rPr lang="en-US" dirty="0"/>
              <a:t>Install new equipment or components</a:t>
            </a:r>
          </a:p>
        </p:txBody>
      </p:sp>
    </p:spTree>
    <p:extLst>
      <p:ext uri="{BB962C8B-B14F-4D97-AF65-F5344CB8AC3E}">
        <p14:creationId xmlns:p14="http://schemas.microsoft.com/office/powerpoint/2010/main" val="12085576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8CE08-4C27-4362-8913-EE95D248207F}"/>
              </a:ext>
            </a:extLst>
          </p:cNvPr>
          <p:cNvSpPr>
            <a:spLocks noGrp="1"/>
          </p:cNvSpPr>
          <p:nvPr>
            <p:ph type="title"/>
          </p:nvPr>
        </p:nvSpPr>
        <p:spPr/>
        <p:txBody>
          <a:bodyPr/>
          <a:lstStyle/>
          <a:p>
            <a:r>
              <a:rPr lang="en-US" dirty="0"/>
              <a:t>Cleaning Strategies</a:t>
            </a:r>
          </a:p>
        </p:txBody>
      </p:sp>
      <p:sp>
        <p:nvSpPr>
          <p:cNvPr id="3" name="Content Placeholder 2"/>
          <p:cNvSpPr>
            <a:spLocks noGrp="1"/>
          </p:cNvSpPr>
          <p:nvPr>
            <p:ph idx="1"/>
          </p:nvPr>
        </p:nvSpPr>
        <p:spPr>
          <a:xfrm>
            <a:off x="838201" y="1526301"/>
            <a:ext cx="7494142" cy="4351338"/>
          </a:xfrm>
        </p:spPr>
        <p:txBody>
          <a:bodyPr>
            <a:normAutofit/>
          </a:bodyPr>
          <a:lstStyle/>
          <a:p>
            <a:r>
              <a:rPr lang="en-US" dirty="0"/>
              <a:t>Virus-contaminated OA is rare</a:t>
            </a:r>
          </a:p>
          <a:p>
            <a:r>
              <a:rPr lang="en-US" dirty="0"/>
              <a:t>Upgrade return/recirculation filters - MERV-13</a:t>
            </a:r>
          </a:p>
          <a:p>
            <a:pPr lvl="1"/>
            <a:r>
              <a:rPr lang="en-US" dirty="0"/>
              <a:t>Potential for higher static pressure loss</a:t>
            </a:r>
          </a:p>
          <a:p>
            <a:pPr lvl="1"/>
            <a:r>
              <a:rPr lang="en-US" dirty="0"/>
              <a:t>Ensure sufficient fan capacity</a:t>
            </a:r>
          </a:p>
          <a:p>
            <a:pPr lvl="1"/>
            <a:r>
              <a:rPr lang="en-US" dirty="0"/>
              <a:t>May lose energy efficiency</a:t>
            </a:r>
          </a:p>
          <a:p>
            <a:r>
              <a:rPr lang="en-US" dirty="0"/>
              <a:t>Ensure effective air sealing around filter media</a:t>
            </a:r>
          </a:p>
          <a:p>
            <a:r>
              <a:rPr lang="en-US" dirty="0"/>
              <a:t>Turn off system and use PPE (respiratory, gloves) when changing ANY filters</a:t>
            </a:r>
          </a:p>
          <a:p>
            <a:r>
              <a:rPr lang="en-US" dirty="0"/>
              <a:t>Dispose of used filters in sealed bag</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88340" y="1690688"/>
            <a:ext cx="2309463" cy="3462391"/>
          </a:xfrm>
          <a:prstGeom prst="rect">
            <a:avLst/>
          </a:prstGeom>
          <a:ln>
            <a:solidFill>
              <a:schemeClr val="accent5"/>
            </a:solidFill>
          </a:ln>
          <a:effectLst>
            <a:outerShdw blurRad="50800" dist="50800" dir="2580000" algn="ctr" rotWithShape="0">
              <a:srgbClr val="000000">
                <a:alpha val="43137"/>
              </a:srgbClr>
            </a:outerShdw>
          </a:effectLst>
        </p:spPr>
      </p:pic>
      <p:sp>
        <p:nvSpPr>
          <p:cNvPr id="5" name="TextBox 4"/>
          <p:cNvSpPr txBox="1"/>
          <p:nvPr/>
        </p:nvSpPr>
        <p:spPr>
          <a:xfrm>
            <a:off x="9384502" y="5173627"/>
            <a:ext cx="1750204" cy="215444"/>
          </a:xfrm>
          <a:prstGeom prst="rect">
            <a:avLst/>
          </a:prstGeom>
          <a:noFill/>
        </p:spPr>
        <p:txBody>
          <a:bodyPr wrap="square" rtlCol="0">
            <a:spAutoFit/>
          </a:bodyPr>
          <a:lstStyle/>
          <a:p>
            <a:r>
              <a:rPr lang="en-US" sz="800" dirty="0"/>
              <a:t>Photo by </a:t>
            </a:r>
            <a:r>
              <a:rPr lang="en-US" sz="800" b="1" dirty="0">
                <a:hlinkClick r:id="rId4"/>
              </a:rPr>
              <a:t>Adrien Olichon</a:t>
            </a:r>
            <a:r>
              <a:rPr lang="en-US" sz="800" dirty="0"/>
              <a:t> from </a:t>
            </a:r>
            <a:r>
              <a:rPr lang="en-US" sz="800" b="1" dirty="0">
                <a:hlinkClick r:id="rId5"/>
              </a:rPr>
              <a:t>Pexels</a:t>
            </a:r>
            <a:endParaRPr lang="en-US" sz="800" dirty="0"/>
          </a:p>
        </p:txBody>
      </p:sp>
    </p:spTree>
    <p:extLst>
      <p:ext uri="{BB962C8B-B14F-4D97-AF65-F5344CB8AC3E}">
        <p14:creationId xmlns:p14="http://schemas.microsoft.com/office/powerpoint/2010/main" val="12815917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5D986DC-3880-423E-A3A2-7BAC188A9FDB}"/>
              </a:ext>
            </a:extLst>
          </p:cNvPr>
          <p:cNvPicPr>
            <a:picLocks noChangeAspect="1"/>
          </p:cNvPicPr>
          <p:nvPr/>
        </p:nvPicPr>
        <p:blipFill rotWithShape="1">
          <a:blip r:embed="rId2"/>
          <a:srcRect t="35284"/>
          <a:stretch/>
        </p:blipFill>
        <p:spPr>
          <a:xfrm>
            <a:off x="337760" y="730491"/>
            <a:ext cx="11087968" cy="4036292"/>
          </a:xfrm>
          <a:prstGeom prst="rect">
            <a:avLst/>
          </a:prstGeom>
        </p:spPr>
      </p:pic>
    </p:spTree>
    <p:extLst>
      <p:ext uri="{BB962C8B-B14F-4D97-AF65-F5344CB8AC3E}">
        <p14:creationId xmlns:p14="http://schemas.microsoft.com/office/powerpoint/2010/main" val="20045101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8CE08-4C27-4362-8913-EE95D248207F}"/>
              </a:ext>
            </a:extLst>
          </p:cNvPr>
          <p:cNvSpPr>
            <a:spLocks noGrp="1"/>
          </p:cNvSpPr>
          <p:nvPr>
            <p:ph type="title"/>
          </p:nvPr>
        </p:nvSpPr>
        <p:spPr/>
        <p:txBody>
          <a:bodyPr/>
          <a:lstStyle/>
          <a:p>
            <a:r>
              <a:rPr lang="en-US" dirty="0"/>
              <a:t>Cleaning Strategies, cont.</a:t>
            </a:r>
          </a:p>
        </p:txBody>
      </p:sp>
      <p:sp>
        <p:nvSpPr>
          <p:cNvPr id="3" name="Content Placeholder 2"/>
          <p:cNvSpPr>
            <a:spLocks noGrp="1"/>
          </p:cNvSpPr>
          <p:nvPr>
            <p:ph idx="1"/>
          </p:nvPr>
        </p:nvSpPr>
        <p:spPr>
          <a:xfrm>
            <a:off x="838200" y="1526301"/>
            <a:ext cx="10515600" cy="4351338"/>
          </a:xfrm>
        </p:spPr>
        <p:txBody>
          <a:bodyPr>
            <a:normAutofit/>
          </a:bodyPr>
          <a:lstStyle/>
          <a:p>
            <a:r>
              <a:rPr lang="en-US" dirty="0"/>
              <a:t>Portable room air cleaners</a:t>
            </a:r>
          </a:p>
          <a:p>
            <a:pPr lvl="1"/>
            <a:r>
              <a:rPr lang="en-US" dirty="0"/>
              <a:t>HEPA (best)</a:t>
            </a:r>
          </a:p>
          <a:p>
            <a:pPr lvl="1"/>
            <a:r>
              <a:rPr lang="en-US" dirty="0"/>
              <a:t>High-MERV rating (good)</a:t>
            </a:r>
          </a:p>
          <a:p>
            <a:r>
              <a:rPr lang="en-US" dirty="0"/>
              <a:t>Ultraviolet lamps in ductwork/ air handling equipment</a:t>
            </a:r>
          </a:p>
          <a:p>
            <a:r>
              <a:rPr lang="en-US" dirty="0"/>
              <a:t>Other air-cleaning technologies in marketplace</a:t>
            </a:r>
          </a:p>
          <a:p>
            <a:pPr lvl="1"/>
            <a:r>
              <a:rPr lang="en-US" dirty="0"/>
              <a:t>Photocatalytic oxidation</a:t>
            </a:r>
          </a:p>
          <a:p>
            <a:pPr lvl="1"/>
            <a:r>
              <a:rPr lang="en-US" dirty="0"/>
              <a:t>Bipolar ionization</a:t>
            </a:r>
          </a:p>
        </p:txBody>
      </p:sp>
    </p:spTree>
    <p:extLst>
      <p:ext uri="{BB962C8B-B14F-4D97-AF65-F5344CB8AC3E}">
        <p14:creationId xmlns:p14="http://schemas.microsoft.com/office/powerpoint/2010/main" val="20675810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8CE08-4C27-4362-8913-EE95D248207F}"/>
              </a:ext>
            </a:extLst>
          </p:cNvPr>
          <p:cNvSpPr>
            <a:spLocks noGrp="1"/>
          </p:cNvSpPr>
          <p:nvPr>
            <p:ph type="title"/>
          </p:nvPr>
        </p:nvSpPr>
        <p:spPr/>
        <p:txBody>
          <a:bodyPr/>
          <a:lstStyle/>
          <a:p>
            <a:r>
              <a:rPr lang="en-US" dirty="0"/>
              <a:t>Duct Cleaning?</a:t>
            </a:r>
          </a:p>
        </p:txBody>
      </p:sp>
      <p:sp>
        <p:nvSpPr>
          <p:cNvPr id="3" name="Content Placeholder 2"/>
          <p:cNvSpPr>
            <a:spLocks noGrp="1"/>
          </p:cNvSpPr>
          <p:nvPr>
            <p:ph idx="1"/>
          </p:nvPr>
        </p:nvSpPr>
        <p:spPr>
          <a:xfrm>
            <a:off x="838200" y="1526301"/>
            <a:ext cx="10515600" cy="4351338"/>
          </a:xfrm>
        </p:spPr>
        <p:txBody>
          <a:bodyPr>
            <a:normAutofit/>
          </a:bodyPr>
          <a:lstStyle/>
          <a:p>
            <a:r>
              <a:rPr lang="en-US" dirty="0"/>
              <a:t>Likely unnecessary</a:t>
            </a:r>
          </a:p>
          <a:p>
            <a:r>
              <a:rPr lang="en-US" dirty="0"/>
              <a:t>Virus particles do not attach easily to duct surfaces</a:t>
            </a:r>
          </a:p>
          <a:p>
            <a:r>
              <a:rPr lang="en-US" dirty="0"/>
              <a:t>More important to increase fresh air, avoid recirculation</a:t>
            </a:r>
          </a:p>
        </p:txBody>
      </p:sp>
    </p:spTree>
    <p:extLst>
      <p:ext uri="{BB962C8B-B14F-4D97-AF65-F5344CB8AC3E}">
        <p14:creationId xmlns:p14="http://schemas.microsoft.com/office/powerpoint/2010/main" val="9322512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8CE08-4C27-4362-8913-EE95D248207F}"/>
              </a:ext>
            </a:extLst>
          </p:cNvPr>
          <p:cNvSpPr>
            <a:spLocks noGrp="1"/>
          </p:cNvSpPr>
          <p:nvPr>
            <p:ph type="title"/>
          </p:nvPr>
        </p:nvSpPr>
        <p:spPr/>
        <p:txBody>
          <a:bodyPr/>
          <a:lstStyle/>
          <a:p>
            <a:r>
              <a:rPr lang="en-US" dirty="0"/>
              <a:t>Conclusion</a:t>
            </a:r>
          </a:p>
        </p:txBody>
      </p:sp>
      <p:sp>
        <p:nvSpPr>
          <p:cNvPr id="3" name="Content Placeholder 2"/>
          <p:cNvSpPr>
            <a:spLocks noGrp="1"/>
          </p:cNvSpPr>
          <p:nvPr>
            <p:ph idx="1"/>
          </p:nvPr>
        </p:nvSpPr>
        <p:spPr>
          <a:xfrm>
            <a:off x="838198" y="1690688"/>
            <a:ext cx="10031859" cy="3960099"/>
          </a:xfrm>
        </p:spPr>
        <p:txBody>
          <a:bodyPr>
            <a:normAutofit fontScale="92500"/>
          </a:bodyPr>
          <a:lstStyle/>
          <a:p>
            <a:pPr marL="0" indent="0">
              <a:buNone/>
            </a:pPr>
            <a:r>
              <a:rPr lang="en-US" dirty="0"/>
              <a:t>HVAC systems can facilitate strategies for minimizing risk from airborne infectious diseases</a:t>
            </a:r>
          </a:p>
          <a:p>
            <a:pPr marL="0" indent="0">
              <a:buNone/>
            </a:pPr>
            <a:r>
              <a:rPr lang="en-US" dirty="0"/>
              <a:t>Review:</a:t>
            </a:r>
          </a:p>
          <a:p>
            <a:r>
              <a:rPr lang="en-US" dirty="0"/>
              <a:t>Novel coronavirus is most commonly spread via airborne transmission</a:t>
            </a:r>
          </a:p>
          <a:p>
            <a:r>
              <a:rPr lang="en-US" dirty="0"/>
              <a:t>Resources to inform decisions – ASHRAE, professionals who understand the specific building</a:t>
            </a:r>
          </a:p>
          <a:p>
            <a:r>
              <a:rPr lang="en-US" dirty="0"/>
              <a:t>Many various HVAC strategies and best practices for minimizing risk</a:t>
            </a:r>
          </a:p>
          <a:p>
            <a:r>
              <a:rPr lang="en-US" dirty="0"/>
              <a:t>Diagnostics are valuable in formulating a strategy for a specific building</a:t>
            </a:r>
          </a:p>
        </p:txBody>
      </p:sp>
    </p:spTree>
    <p:extLst>
      <p:ext uri="{BB962C8B-B14F-4D97-AF65-F5344CB8AC3E}">
        <p14:creationId xmlns:p14="http://schemas.microsoft.com/office/powerpoint/2010/main" val="16151816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a:extLst>
              <a:ext uri="{FF2B5EF4-FFF2-40B4-BE49-F238E27FC236}">
                <a16:creationId xmlns:a16="http://schemas.microsoft.com/office/drawing/2014/main" id="{F4E3BEF0-E1D8-4FAE-9C51-A243259B91BE}"/>
              </a:ext>
            </a:extLst>
          </p:cNvPr>
          <p:cNvSpPr txBox="1">
            <a:spLocks/>
          </p:cNvSpPr>
          <p:nvPr/>
        </p:nvSpPr>
        <p:spPr>
          <a:xfrm>
            <a:off x="906273" y="1543049"/>
            <a:ext cx="9446080" cy="495518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None/>
            </a:pPr>
            <a:r>
              <a:rPr lang="en-US" sz="1700" b="1" dirty="0">
                <a:latin typeface="Calibri" panose="020F0502020204030204" pitchFamily="34" charset="0"/>
                <a:cs typeface="Calibri" panose="020F0502020204030204" pitchFamily="34" charset="0"/>
              </a:rPr>
              <a:t>Washington &amp; Oregon</a:t>
            </a:r>
            <a:endParaRPr lang="en-US" sz="1400" b="1" dirty="0">
              <a:latin typeface="Calibri" panose="020F0502020204030204" pitchFamily="34" charset="0"/>
              <a:cs typeface="Calibri" panose="020F0502020204030204" pitchFamily="34" charset="0"/>
            </a:endParaRPr>
          </a:p>
          <a:p>
            <a:pPr marL="282575" indent="-96838"/>
            <a:r>
              <a:rPr lang="en-US" sz="1500" dirty="0">
                <a:latin typeface="Calibri" panose="020F0502020204030204" pitchFamily="34" charset="0"/>
                <a:cs typeface="Calibri" panose="020F0502020204030204" pitchFamily="34" charset="0"/>
              </a:rPr>
              <a:t>Smart Buildings Center </a:t>
            </a:r>
            <a:r>
              <a:rPr lang="en-US" sz="1400" dirty="0">
                <a:latin typeface="Calibri" panose="020F0502020204030204" pitchFamily="34" charset="0"/>
                <a:cs typeface="Calibri" panose="020F0502020204030204" pitchFamily="34" charset="0"/>
              </a:rPr>
              <a:t>- </a:t>
            </a:r>
            <a:r>
              <a:rPr lang="en-US" sz="1400" dirty="0">
                <a:solidFill>
                  <a:srgbClr val="EFA624"/>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http://www.smartbuildingscenter.org/tool-library/</a:t>
            </a:r>
            <a:endParaRPr lang="en-US" sz="1400" dirty="0">
              <a:latin typeface="Calibri" panose="020F0502020204030204" pitchFamily="34" charset="0"/>
              <a:cs typeface="Calibri" panose="020F0502020204030204" pitchFamily="34" charset="0"/>
            </a:endParaRPr>
          </a:p>
          <a:p>
            <a:pPr marL="0" indent="0">
              <a:buNone/>
            </a:pPr>
            <a:r>
              <a:rPr lang="en-US" sz="1700" b="1" dirty="0">
                <a:latin typeface="Calibri" panose="020F0502020204030204" pitchFamily="34" charset="0"/>
                <a:cs typeface="Calibri" panose="020F0502020204030204" pitchFamily="34" charset="0"/>
              </a:rPr>
              <a:t>Idaho</a:t>
            </a:r>
          </a:p>
          <a:p>
            <a:pPr marL="301943" lvl="1" indent="0"/>
            <a:r>
              <a:rPr lang="en-US" sz="1700" b="1" dirty="0">
                <a:latin typeface="Calibri" panose="020F0502020204030204" pitchFamily="34" charset="0"/>
                <a:cs typeface="Calibri" panose="020F0502020204030204" pitchFamily="34" charset="0"/>
              </a:rPr>
              <a:t> </a:t>
            </a:r>
            <a:r>
              <a:rPr lang="en-US" sz="1500" dirty="0">
                <a:latin typeface="Calibri" panose="020F0502020204030204" pitchFamily="34" charset="0"/>
                <a:cs typeface="Calibri" panose="020F0502020204030204" pitchFamily="34" charset="0"/>
              </a:rPr>
              <a:t>University of Idaho – Integrated Design Lab -</a:t>
            </a:r>
            <a:r>
              <a:rPr lang="en-US" sz="1500" dirty="0">
                <a:solidFill>
                  <a:srgbClr val="EFA624"/>
                </a:solidFill>
                <a:latin typeface="Calibri" panose="020F0502020204030204" pitchFamily="34" charset="0"/>
                <a:cs typeface="Calibri" panose="020F0502020204030204" pitchFamily="34" charset="0"/>
              </a:rPr>
              <a:t> </a:t>
            </a:r>
            <a:r>
              <a:rPr lang="en-US" sz="1400" u="sng" dirty="0">
                <a:solidFill>
                  <a:srgbClr val="EFA624"/>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http://www.idlboise.com/content/tool-loan-library-free-resource-idaho-power-company-customers</a:t>
            </a:r>
            <a:endParaRPr lang="en-US" sz="1400" b="1" dirty="0">
              <a:solidFill>
                <a:srgbClr val="EFA624"/>
              </a:solidFill>
              <a:latin typeface="Calibri" panose="020F0502020204030204" pitchFamily="34" charset="0"/>
              <a:cs typeface="Calibri" panose="020F0502020204030204" pitchFamily="34" charset="0"/>
            </a:endParaRPr>
          </a:p>
          <a:p>
            <a:pPr marL="0" indent="0">
              <a:buNone/>
            </a:pPr>
            <a:r>
              <a:rPr lang="en-US" sz="1700" b="1" dirty="0">
                <a:latin typeface="Calibri" panose="020F0502020204030204" pitchFamily="34" charset="0"/>
                <a:cs typeface="Calibri" panose="020F0502020204030204" pitchFamily="34" charset="0"/>
              </a:rPr>
              <a:t>California</a:t>
            </a:r>
            <a:endParaRPr lang="en-US" sz="1400" b="1" dirty="0">
              <a:latin typeface="Calibri" panose="020F0502020204030204" pitchFamily="34" charset="0"/>
              <a:cs typeface="Calibri" panose="020F0502020204030204" pitchFamily="34" charset="0"/>
            </a:endParaRPr>
          </a:p>
          <a:p>
            <a:pPr marL="347663" indent="-161925"/>
            <a:r>
              <a:rPr lang="en-US" sz="1500" dirty="0">
                <a:latin typeface="Calibri" panose="020F0502020204030204" pitchFamily="34" charset="0"/>
                <a:cs typeface="Calibri" panose="020F0502020204030204" pitchFamily="34" charset="0"/>
              </a:rPr>
              <a:t>Pacific Gas &amp; Electric </a:t>
            </a:r>
            <a:r>
              <a:rPr lang="en-US" sz="1400" dirty="0">
                <a:solidFill>
                  <a:srgbClr val="EFA624"/>
                </a:solidFill>
                <a:latin typeface="Calibri" panose="020F0502020204030204" pitchFamily="34" charset="0"/>
                <a:cs typeface="Calibri" panose="020F0502020204030204" pitchFamily="34" charset="0"/>
              </a:rPr>
              <a:t>- </a:t>
            </a:r>
            <a:r>
              <a:rPr lang="en-US" sz="1400" dirty="0">
                <a:solidFill>
                  <a:srgbClr val="EFA624"/>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http://www.pge.com/pec/tll/</a:t>
            </a:r>
            <a:endParaRPr lang="en-US" sz="1400" dirty="0">
              <a:latin typeface="Calibri" panose="020F0502020204030204" pitchFamily="34" charset="0"/>
              <a:cs typeface="Calibri" panose="020F0502020204030204" pitchFamily="34" charset="0"/>
            </a:endParaRPr>
          </a:p>
          <a:p>
            <a:pPr marL="347663" indent="-161925"/>
            <a:r>
              <a:rPr lang="en-US" sz="1500" dirty="0">
                <a:latin typeface="Calibri" panose="020F0502020204030204" pitchFamily="34" charset="0"/>
                <a:cs typeface="Calibri" panose="020F0502020204030204" pitchFamily="34" charset="0"/>
              </a:rPr>
              <a:t>Sonoma County </a:t>
            </a:r>
            <a:r>
              <a:rPr lang="en-US" sz="1400" dirty="0">
                <a:latin typeface="Calibri" panose="020F0502020204030204" pitchFamily="34" charset="0"/>
                <a:cs typeface="Calibri" panose="020F0502020204030204" pitchFamily="34" charset="0"/>
              </a:rPr>
              <a:t>- </a:t>
            </a:r>
            <a:r>
              <a:rPr lang="en-US" sz="1400" u="sng" dirty="0">
                <a:solidFill>
                  <a:srgbClr val="0070C0"/>
                </a:solidFill>
                <a:latin typeface="Calibri" panose="020F0502020204030204" pitchFamily="34" charset="0"/>
                <a:cs typeface="Calibri" panose="020F0502020204030204" pitchFamily="34" charset="0"/>
              </a:rPr>
              <a:t>http://</a:t>
            </a:r>
            <a:r>
              <a:rPr lang="en-US" sz="1400" u="sng" dirty="0" err="1">
                <a:solidFill>
                  <a:srgbClr val="0070C0"/>
                </a:solidFill>
                <a:latin typeface="Calibri" panose="020F0502020204030204" pitchFamily="34" charset="0"/>
                <a:cs typeface="Calibri" panose="020F0502020204030204" pitchFamily="34" charset="0"/>
              </a:rPr>
              <a:t>sonomacounty.ca.gov</a:t>
            </a:r>
            <a:r>
              <a:rPr lang="en-US" sz="1400" u="sng" dirty="0">
                <a:solidFill>
                  <a:srgbClr val="0070C0"/>
                </a:solidFill>
                <a:latin typeface="Calibri" panose="020F0502020204030204" pitchFamily="34" charset="0"/>
                <a:cs typeface="Calibri" panose="020F0502020204030204" pitchFamily="34" charset="0"/>
              </a:rPr>
              <a:t>/General-Services/Energy-and-Sustainability/Tool-Lending-Library/</a:t>
            </a:r>
            <a:endParaRPr lang="en-US" sz="1400" dirty="0">
              <a:solidFill>
                <a:srgbClr val="0070C0"/>
              </a:solidFill>
              <a:latin typeface="Calibri" panose="020F0502020204030204" pitchFamily="34" charset="0"/>
              <a:cs typeface="Calibri" panose="020F0502020204030204" pitchFamily="34" charset="0"/>
            </a:endParaRPr>
          </a:p>
          <a:p>
            <a:pPr marL="347663" indent="-173038"/>
            <a:r>
              <a:rPr lang="en-US" sz="1500" dirty="0">
                <a:latin typeface="Calibri" panose="020F0502020204030204" pitchFamily="34" charset="0"/>
                <a:cs typeface="Calibri" panose="020F0502020204030204" pitchFamily="34" charset="0"/>
              </a:rPr>
              <a:t>Southern California Edison </a:t>
            </a:r>
            <a:r>
              <a:rPr lang="en-US" sz="1400" dirty="0">
                <a:latin typeface="Calibri" panose="020F0502020204030204" pitchFamily="34" charset="0"/>
                <a:cs typeface="Calibri" panose="020F0502020204030204" pitchFamily="34" charset="0"/>
              </a:rPr>
              <a:t>- </a:t>
            </a:r>
            <a:r>
              <a:rPr lang="en-US" sz="1400" u="sng" dirty="0">
                <a:solidFill>
                  <a:srgbClr val="EFA624"/>
                </a:solidFill>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https://www.sce.com/business/consulting-services/energy-education-centers</a:t>
            </a:r>
            <a:endParaRPr lang="en-US" sz="1400" u="sng" dirty="0">
              <a:solidFill>
                <a:srgbClr val="EFA624"/>
              </a:solidFill>
              <a:latin typeface="Calibri" panose="020F0502020204030204" pitchFamily="34" charset="0"/>
              <a:cs typeface="Calibri" panose="020F0502020204030204" pitchFamily="34" charset="0"/>
            </a:endParaRPr>
          </a:p>
          <a:p>
            <a:pPr marL="347663" indent="-173038"/>
            <a:r>
              <a:rPr lang="en-US" sz="1400" dirty="0">
                <a:latin typeface="Calibri" panose="020F0502020204030204" pitchFamily="34" charset="0"/>
                <a:cs typeface="Calibri" panose="020F0502020204030204" pitchFamily="34" charset="0"/>
              </a:rPr>
              <a:t> </a:t>
            </a:r>
            <a:r>
              <a:rPr lang="en-US" sz="1500" dirty="0">
                <a:latin typeface="Calibri" panose="020F0502020204030204" pitchFamily="34" charset="0"/>
                <a:cs typeface="Calibri" panose="020F0502020204030204" pitchFamily="34" charset="0"/>
              </a:rPr>
              <a:t>San Diego Gas &amp; Electric </a:t>
            </a:r>
            <a:r>
              <a:rPr lang="en-US" sz="1400" dirty="0">
                <a:latin typeface="Calibri" panose="020F0502020204030204" pitchFamily="34" charset="0"/>
                <a:cs typeface="Calibri" panose="020F0502020204030204" pitchFamily="34" charset="0"/>
              </a:rPr>
              <a:t>- </a:t>
            </a:r>
            <a:r>
              <a:rPr lang="en-US" sz="1400" u="sng" dirty="0">
                <a:solidFill>
                  <a:srgbClr val="EFA624"/>
                </a:solidFill>
                <a:latin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https://www.sdge.com/energy-innovation-center/tool-and-book-lending-library</a:t>
            </a:r>
            <a:endParaRPr lang="en-US" sz="1400" u="sng" dirty="0">
              <a:solidFill>
                <a:srgbClr val="EFA624"/>
              </a:solidFill>
              <a:latin typeface="Calibri" panose="020F0502020204030204" pitchFamily="34" charset="0"/>
              <a:cs typeface="Calibri" panose="020F0502020204030204" pitchFamily="34" charset="0"/>
            </a:endParaRPr>
          </a:p>
          <a:p>
            <a:pPr>
              <a:buFont typeface="Arial" panose="020B0604020202020204" pitchFamily="34" charset="0"/>
              <a:buNone/>
            </a:pPr>
            <a:r>
              <a:rPr lang="en-US" sz="1700" b="1" dirty="0">
                <a:latin typeface="Calibri" panose="020F0502020204030204" pitchFamily="34" charset="0"/>
                <a:cs typeface="Calibri" panose="020F0502020204030204" pitchFamily="34" charset="0"/>
              </a:rPr>
              <a:t>New York</a:t>
            </a:r>
            <a:endParaRPr lang="en-US" sz="1400" b="1" dirty="0">
              <a:latin typeface="Calibri" panose="020F0502020204030204" pitchFamily="34" charset="0"/>
              <a:cs typeface="Calibri" panose="020F0502020204030204" pitchFamily="34" charset="0"/>
            </a:endParaRPr>
          </a:p>
          <a:p>
            <a:pPr marL="347663" indent="-119063"/>
            <a:r>
              <a:rPr lang="en-US" sz="1500" dirty="0">
                <a:latin typeface="Calibri" panose="020F0502020204030204" pitchFamily="34" charset="0"/>
                <a:cs typeface="Calibri" panose="020F0502020204030204" pitchFamily="34" charset="0"/>
              </a:rPr>
              <a:t>CUNY Building Performance Lab </a:t>
            </a:r>
            <a:r>
              <a:rPr lang="en-US" sz="1400" dirty="0">
                <a:latin typeface="Calibri" panose="020F0502020204030204" pitchFamily="34" charset="0"/>
                <a:cs typeface="Calibri" panose="020F0502020204030204" pitchFamily="34" charset="0"/>
              </a:rPr>
              <a:t>- </a:t>
            </a:r>
            <a:r>
              <a:rPr lang="en-US" sz="1400" dirty="0">
                <a:solidFill>
                  <a:srgbClr val="EFA624"/>
                </a:solidFill>
                <a:latin typeface="Calibri" panose="020F0502020204030204" pitchFamily="34" charset="0"/>
                <a:cs typeface="Calibri" panose="020F0502020204030204" pitchFamily="34" charset="0"/>
                <a:hlinkClick r:id="rId7">
                  <a:extLst>
                    <a:ext uri="{A12FA001-AC4F-418D-AE19-62706E023703}">
                      <ahyp:hlinkClr xmlns:ahyp="http://schemas.microsoft.com/office/drawing/2018/hyperlinkcolor" val="tx"/>
                    </a:ext>
                  </a:extLst>
                </a:hlinkClick>
              </a:rPr>
              <a:t>http://www.cunybpl.org</a:t>
            </a:r>
            <a:endParaRPr lang="en-US" sz="1400" dirty="0">
              <a:solidFill>
                <a:srgbClr val="EFA624"/>
              </a:solidFill>
              <a:latin typeface="Calibri" panose="020F0502020204030204" pitchFamily="34" charset="0"/>
              <a:cs typeface="Calibri" panose="020F0502020204030204" pitchFamily="34" charset="0"/>
            </a:endParaRPr>
          </a:p>
        </p:txBody>
      </p:sp>
      <p:sp>
        <p:nvSpPr>
          <p:cNvPr id="6" name="Title 2">
            <a:extLst>
              <a:ext uri="{FF2B5EF4-FFF2-40B4-BE49-F238E27FC236}">
                <a16:creationId xmlns:a16="http://schemas.microsoft.com/office/drawing/2014/main" id="{77EF15E9-B7EC-4135-B3DC-D5E656683F5A}"/>
              </a:ext>
            </a:extLst>
          </p:cNvPr>
          <p:cNvSpPr txBox="1">
            <a:spLocks/>
          </p:cNvSpPr>
          <p:nvPr/>
        </p:nvSpPr>
        <p:spPr>
          <a:xfrm>
            <a:off x="906272" y="688616"/>
            <a:ext cx="8167637" cy="66704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en-US" b="0" dirty="0">
                <a:latin typeface="Calibri" panose="020F0502020204030204" pitchFamily="34" charset="0"/>
                <a:cs typeface="Calibri" panose="020F0502020204030204" pitchFamily="34" charset="0"/>
              </a:rPr>
              <a:t>Tool Lending Library Locations</a:t>
            </a:r>
          </a:p>
        </p:txBody>
      </p:sp>
    </p:spTree>
    <p:extLst>
      <p:ext uri="{BB962C8B-B14F-4D97-AF65-F5344CB8AC3E}">
        <p14:creationId xmlns:p14="http://schemas.microsoft.com/office/powerpoint/2010/main" val="25185167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B7B11BF-D6C9-48BE-9878-FD63283D85E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21329772">
            <a:off x="5698234" y="239922"/>
            <a:ext cx="5476500" cy="3366799"/>
          </a:xfrm>
          <a:prstGeom prst="rect">
            <a:avLst/>
          </a:prstGeom>
          <a:solidFill>
            <a:schemeClr val="bg1">
              <a:alpha val="0"/>
            </a:schemeClr>
          </a:solidFill>
          <a:effectLst/>
        </p:spPr>
      </p:pic>
      <p:sp>
        <p:nvSpPr>
          <p:cNvPr id="6" name="Subtitle 10">
            <a:extLst>
              <a:ext uri="{FF2B5EF4-FFF2-40B4-BE49-F238E27FC236}">
                <a16:creationId xmlns:a16="http://schemas.microsoft.com/office/drawing/2014/main" id="{AA1AA205-B88C-4B13-BFB3-407A87C41F32}"/>
              </a:ext>
            </a:extLst>
          </p:cNvPr>
          <p:cNvSpPr txBox="1">
            <a:spLocks/>
          </p:cNvSpPr>
          <p:nvPr/>
        </p:nvSpPr>
        <p:spPr>
          <a:xfrm>
            <a:off x="3943933" y="635587"/>
            <a:ext cx="7357674" cy="1752600"/>
          </a:xfrm>
          <a:prstGeom prst="rect">
            <a:avLst/>
          </a:prstGeom>
        </p:spPr>
        <p:txBody>
          <a:bodyPr vert="horz" lIns="91440" tIns="45720" rIns="91440" bIns="45720" rtlCol="0">
            <a:normAutofit/>
          </a:bodyPr>
          <a:lstStyle>
            <a:lvl1pPr marL="274320" indent="-274320" algn="l" defTabSz="914400" rtl="0" eaLnBrk="1" latinLnBrk="0" hangingPunct="1">
              <a:spcBef>
                <a:spcPct val="20000"/>
              </a:spcBef>
              <a:buClrTx/>
              <a:buSzPct val="100000"/>
              <a:buFont typeface="Symbol" pitchFamily="18" charset="2"/>
              <a:buChar char=""/>
              <a:defRPr sz="2400" kern="1200">
                <a:solidFill>
                  <a:srgbClr val="1B1B1A"/>
                </a:solidFill>
                <a:latin typeface="Novecento (Body)"/>
                <a:ea typeface="+mn-ea"/>
                <a:cs typeface="Novecento (Body)"/>
              </a:defRPr>
            </a:lvl1pPr>
            <a:lvl2pPr marL="576263" indent="-274320" algn="l" defTabSz="914400" rtl="0" eaLnBrk="1" latinLnBrk="0" hangingPunct="1">
              <a:spcBef>
                <a:spcPct val="20000"/>
              </a:spcBef>
              <a:buClrTx/>
              <a:buSzPct val="100000"/>
              <a:buFont typeface="Symbol" pitchFamily="18" charset="2"/>
              <a:buChar char=""/>
              <a:defRPr sz="2200" kern="1200">
                <a:solidFill>
                  <a:srgbClr val="1B1B1A"/>
                </a:solidFill>
                <a:latin typeface="Novecento (Body)"/>
                <a:ea typeface="+mn-ea"/>
                <a:cs typeface="Novecento (Body)"/>
              </a:defRPr>
            </a:lvl2pPr>
            <a:lvl3pPr marL="855663" indent="-228600" algn="l" defTabSz="914400" rtl="0" eaLnBrk="1" latinLnBrk="0" hangingPunct="1">
              <a:spcBef>
                <a:spcPct val="20000"/>
              </a:spcBef>
              <a:buClrTx/>
              <a:buSzPct val="100000"/>
              <a:buFont typeface="Symbol" pitchFamily="18" charset="2"/>
              <a:buChar char=""/>
              <a:defRPr sz="2000" kern="1200">
                <a:solidFill>
                  <a:srgbClr val="1B1B1A"/>
                </a:solidFill>
                <a:latin typeface="Novecento (Body)"/>
                <a:ea typeface="+mn-ea"/>
                <a:cs typeface="Novecento (Body)"/>
              </a:defRPr>
            </a:lvl3pPr>
            <a:lvl4pPr marL="1143000" indent="-228600" algn="l" defTabSz="914400" rtl="0" eaLnBrk="1" latinLnBrk="0" hangingPunct="1">
              <a:spcBef>
                <a:spcPct val="20000"/>
              </a:spcBef>
              <a:buClrTx/>
              <a:buSzPct val="100000"/>
              <a:buFont typeface="Symbol" pitchFamily="18" charset="2"/>
              <a:buChar char=""/>
              <a:defRPr sz="1800" kern="1200">
                <a:solidFill>
                  <a:srgbClr val="1B1B1A"/>
                </a:solidFill>
                <a:latin typeface="Novecento (Body)"/>
                <a:ea typeface="+mn-ea"/>
                <a:cs typeface="Novecento (Body)"/>
              </a:defRPr>
            </a:lvl4pPr>
            <a:lvl5pPr marL="1463040" indent="-228600" algn="l" defTabSz="914400" rtl="0" eaLnBrk="1" latinLnBrk="0" hangingPunct="1">
              <a:spcBef>
                <a:spcPct val="20000"/>
              </a:spcBef>
              <a:buClrTx/>
              <a:buSzPct val="100000"/>
              <a:buFont typeface="Symbol" pitchFamily="18" charset="2"/>
              <a:buChar char=""/>
              <a:defRPr sz="1600" kern="1200">
                <a:solidFill>
                  <a:srgbClr val="1B1B1A"/>
                </a:solidFill>
                <a:latin typeface="Novecento (Body)"/>
                <a:ea typeface="+mn-ea"/>
                <a:cs typeface="Novecento (Body)"/>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buNone/>
            </a:pPr>
            <a:r>
              <a:rPr lang="en-US" sz="3200" dirty="0">
                <a:latin typeface="Calibri" panose="020F0502020204030204" pitchFamily="34" charset="0"/>
                <a:cs typeface="Calibri" panose="020F0502020204030204" pitchFamily="34" charset="0"/>
              </a:rPr>
              <a:t>time for …     </a:t>
            </a:r>
            <a:r>
              <a:rPr lang="en-US" sz="6600" dirty="0"/>
              <a:t>Q&amp;A</a:t>
            </a:r>
            <a:r>
              <a:rPr lang="en-US" sz="9600" dirty="0"/>
              <a:t> </a:t>
            </a:r>
          </a:p>
        </p:txBody>
      </p:sp>
      <p:sp>
        <p:nvSpPr>
          <p:cNvPr id="7" name="TextBox 6">
            <a:extLst>
              <a:ext uri="{FF2B5EF4-FFF2-40B4-BE49-F238E27FC236}">
                <a16:creationId xmlns:a16="http://schemas.microsoft.com/office/drawing/2014/main" id="{B2B4E5B7-0403-4563-8D86-A804DDC30BF2}"/>
              </a:ext>
            </a:extLst>
          </p:cNvPr>
          <p:cNvSpPr txBox="1"/>
          <p:nvPr/>
        </p:nvSpPr>
        <p:spPr>
          <a:xfrm>
            <a:off x="760287" y="858853"/>
            <a:ext cx="5003514" cy="653034"/>
          </a:xfrm>
          <a:prstGeom prst="rect">
            <a:avLst/>
          </a:prstGeom>
          <a:solidFill>
            <a:schemeClr val="bg1"/>
          </a:solidFill>
        </p:spPr>
        <p:txBody>
          <a:bodyPr wrap="square" rtlCol="0">
            <a:spAutoFit/>
          </a:bodyPr>
          <a:lstStyle/>
          <a:p>
            <a:endParaRPr lang="en-US" dirty="0"/>
          </a:p>
        </p:txBody>
      </p:sp>
      <p:sp>
        <p:nvSpPr>
          <p:cNvPr id="8" name="Content Placeholder 2"/>
          <p:cNvSpPr>
            <a:spLocks noGrp="1"/>
          </p:cNvSpPr>
          <p:nvPr>
            <p:ph idx="1"/>
          </p:nvPr>
        </p:nvSpPr>
        <p:spPr>
          <a:xfrm>
            <a:off x="1345914" y="3132894"/>
            <a:ext cx="5558319" cy="2428741"/>
          </a:xfrm>
        </p:spPr>
        <p:txBody>
          <a:bodyP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600" dirty="0"/>
              <a:t>Melissa </a:t>
            </a:r>
            <a:r>
              <a:rPr lang="en-US" sz="2600" dirty="0" err="1"/>
              <a:t>Sokolowsky</a:t>
            </a:r>
            <a:br>
              <a:rPr lang="en-US" sz="2600" dirty="0"/>
            </a:br>
            <a:r>
              <a:rPr lang="en-US" sz="2400" dirty="0">
                <a:hlinkClick r:id="rId3"/>
              </a:rPr>
              <a:t>melissa.sokolowsky@neec.net</a:t>
            </a:r>
            <a:endParaRPr lang="en-US" sz="2400" dirty="0"/>
          </a:p>
          <a:p>
            <a:pPr marL="0" marR="0" lvl="0" indent="0" algn="ctr" defTabSz="914400" eaLnBrk="1" fontAlgn="auto" latinLnBrk="0" hangingPunct="1">
              <a:lnSpc>
                <a:spcPct val="100000"/>
              </a:lnSpc>
              <a:spcBef>
                <a:spcPts val="0"/>
              </a:spcBef>
              <a:spcAft>
                <a:spcPts val="0"/>
              </a:spcAft>
              <a:buClrTx/>
              <a:buSzTx/>
              <a:buFontTx/>
              <a:buNone/>
              <a:tabLst/>
              <a:defRPr/>
            </a:pPr>
            <a:r>
              <a:rPr lang="en-US" sz="2400" dirty="0">
                <a:hlinkClick r:id="rId4"/>
              </a:rPr>
              <a:t>Tool-library@smartbuildingscenter.org</a:t>
            </a:r>
            <a:endParaRPr lang="en-US" sz="2400" dirty="0"/>
          </a:p>
          <a:p>
            <a:pPr marL="0" marR="0" lvl="0" indent="0" algn="ctr" defTabSz="914400" eaLnBrk="1" fontAlgn="auto" latinLnBrk="0" hangingPunct="1">
              <a:lnSpc>
                <a:spcPct val="100000"/>
              </a:lnSpc>
              <a:spcBef>
                <a:spcPts val="0"/>
              </a:spcBef>
              <a:spcAft>
                <a:spcPts val="0"/>
              </a:spcAft>
              <a:buClrTx/>
              <a:buSzTx/>
              <a:buFontTx/>
              <a:buNone/>
              <a:tabLst/>
              <a:defRPr/>
            </a:pPr>
            <a:endParaRPr lang="en-US" sz="2400" dirty="0"/>
          </a:p>
          <a:p>
            <a:pPr marL="0" marR="0" lvl="0" indent="0" algn="ctr" defTabSz="914400" eaLnBrk="1" fontAlgn="auto" latinLnBrk="0" hangingPunct="1">
              <a:lnSpc>
                <a:spcPct val="100000"/>
              </a:lnSpc>
              <a:spcBef>
                <a:spcPts val="0"/>
              </a:spcBef>
              <a:spcAft>
                <a:spcPts val="0"/>
              </a:spcAft>
              <a:buClrTx/>
              <a:buSzTx/>
              <a:buFontTx/>
              <a:buNone/>
              <a:tabLst/>
              <a:defRPr/>
            </a:pPr>
            <a:r>
              <a:rPr lang="en-US" sz="2600" dirty="0"/>
              <a:t>Smart Buildings Center</a:t>
            </a:r>
          </a:p>
          <a:p>
            <a:pPr marL="0" marR="0" lvl="0" indent="0" algn="ctr" defTabSz="914400" eaLnBrk="1" fontAlgn="auto" latinLnBrk="0" hangingPunct="1">
              <a:lnSpc>
                <a:spcPct val="100000"/>
              </a:lnSpc>
              <a:spcBef>
                <a:spcPts val="0"/>
              </a:spcBef>
              <a:spcAft>
                <a:spcPts val="0"/>
              </a:spcAft>
              <a:buClrTx/>
              <a:buSzTx/>
              <a:buFontTx/>
              <a:buNone/>
              <a:tabLst/>
              <a:defRPr/>
            </a:pPr>
            <a:r>
              <a:rPr lang="en-US" sz="2400" dirty="0" err="1">
                <a:hlinkClick r:id="rId5"/>
              </a:rPr>
              <a:t>smartbuildingscenter.org</a:t>
            </a:r>
            <a:endParaRPr lang="en-US" sz="2400" dirty="0"/>
          </a:p>
        </p:txBody>
      </p:sp>
    </p:spTree>
    <p:extLst>
      <p:ext uri="{BB962C8B-B14F-4D97-AF65-F5344CB8AC3E}">
        <p14:creationId xmlns:p14="http://schemas.microsoft.com/office/powerpoint/2010/main" val="14403219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72E37A2-158E-45D1-9BDC-3DA0C6FE8E00}"/>
              </a:ext>
            </a:extLst>
          </p:cNvPr>
          <p:cNvSpPr>
            <a:spLocks noGrp="1"/>
          </p:cNvSpPr>
          <p:nvPr>
            <p:ph type="ftr" sz="quarter" idx="4294967295"/>
          </p:nvPr>
        </p:nvSpPr>
        <p:spPr>
          <a:xfrm>
            <a:off x="9247694" y="6492875"/>
            <a:ext cx="1851581" cy="365125"/>
          </a:xfrm>
          <a:prstGeom prst="rect">
            <a:avLst/>
          </a:prstGeom>
        </p:spPr>
        <p:txBody>
          <a:bodyPr/>
          <a:lstStyle/>
          <a:p>
            <a:pPr defTabSz="914400"/>
            <a:r>
              <a:rPr lang="en-US" sz="1400" b="1">
                <a:solidFill>
                  <a:srgbClr val="EFA624"/>
                </a:solidFill>
                <a:latin typeface="Novecento"/>
                <a:cs typeface="Novecento"/>
              </a:rPr>
              <a:t>LEARN. LEAD. SUSTAIN</a:t>
            </a:r>
          </a:p>
          <a:p>
            <a:endParaRPr lang="en-US" dirty="0"/>
          </a:p>
        </p:txBody>
      </p:sp>
      <p:sp>
        <p:nvSpPr>
          <p:cNvPr id="6" name="Title 2">
            <a:extLst>
              <a:ext uri="{FF2B5EF4-FFF2-40B4-BE49-F238E27FC236}">
                <a16:creationId xmlns:a16="http://schemas.microsoft.com/office/drawing/2014/main" id="{77EF15E9-B7EC-4135-B3DC-D5E656683F5A}"/>
              </a:ext>
            </a:extLst>
          </p:cNvPr>
          <p:cNvSpPr txBox="1">
            <a:spLocks/>
          </p:cNvSpPr>
          <p:nvPr/>
        </p:nvSpPr>
        <p:spPr>
          <a:xfrm>
            <a:off x="906272" y="688616"/>
            <a:ext cx="8167637" cy="66704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en-US" b="0" dirty="0">
                <a:latin typeface="Calibri" panose="020F0502020204030204" pitchFamily="34" charset="0"/>
                <a:cs typeface="Calibri" panose="020F0502020204030204" pitchFamily="34" charset="0"/>
              </a:rPr>
              <a:t>Resources</a:t>
            </a:r>
          </a:p>
        </p:txBody>
      </p:sp>
      <p:sp>
        <p:nvSpPr>
          <p:cNvPr id="7" name="Content Placeholder 2"/>
          <p:cNvSpPr>
            <a:spLocks noGrp="1"/>
          </p:cNvSpPr>
          <p:nvPr>
            <p:ph idx="1"/>
          </p:nvPr>
        </p:nvSpPr>
        <p:spPr>
          <a:xfrm>
            <a:off x="838200" y="1690688"/>
            <a:ext cx="10515600" cy="4351338"/>
          </a:xfrm>
        </p:spPr>
        <p:txBody>
          <a:bodyPr>
            <a:normAutofit lnSpcReduction="10000"/>
          </a:bodyPr>
          <a:lstStyle/>
          <a:p>
            <a:r>
              <a:rPr lang="en-US" dirty="0"/>
              <a:t>ASHRAE Position Document on Infectious Aerosols</a:t>
            </a:r>
            <a:br>
              <a:rPr lang="en-US" dirty="0"/>
            </a:br>
            <a:r>
              <a:rPr lang="en-US" dirty="0">
                <a:hlinkClick r:id="rId2" invalidUrl="https://www.ashrae.org/file library/about/position documents/pd_infectiousaerosols_2020.pdf"/>
              </a:rPr>
              <a:t>https://</a:t>
            </a:r>
            <a:r>
              <a:rPr lang="en-US" dirty="0">
                <a:hlinkClick r:id="rId2" invalidUrl="https://www.ashrae.org/file library/about/position documents/pd_infectiousaerosols_2020.pdf"/>
              </a:rPr>
              <a:t>www.ashrae.org/file%20library/about/position%20documents/pd_infectiousaerosols_2020.pdf</a:t>
            </a:r>
            <a:endParaRPr lang="en-US" dirty="0"/>
          </a:p>
          <a:p>
            <a:r>
              <a:rPr lang="en-US" dirty="0"/>
              <a:t>Guidelines from Federation of European Heating, Ventilation, and Air Conditioning Associations, or </a:t>
            </a:r>
            <a:r>
              <a:rPr lang="en-US" b="1" dirty="0">
                <a:hlinkClick r:id="rId3"/>
              </a:rPr>
              <a:t>REHVA</a:t>
            </a:r>
            <a:r>
              <a:rPr lang="en-US" dirty="0"/>
              <a:t> </a:t>
            </a:r>
          </a:p>
          <a:p>
            <a:r>
              <a:rPr lang="en-US" dirty="0"/>
              <a:t>ASHRAE Recommendations for COVID-19, Trane Engineers Newsletter, vol. 49-2</a:t>
            </a:r>
            <a:br>
              <a:rPr lang="en-US" dirty="0"/>
            </a:br>
            <a:r>
              <a:rPr lang="en-US" dirty="0">
                <a:hlinkClick r:id="rId4"/>
              </a:rPr>
              <a:t>https://www.trane.com/content/dam/Trane/Commercial/global/products-systems/education-training/engineers-newsletters/standards-codes/ADM-APN074-EN_06252020.pdf </a:t>
            </a:r>
            <a:br>
              <a:rPr lang="en-US" dirty="0"/>
            </a:br>
            <a:endParaRPr lang="en-US" dirty="0"/>
          </a:p>
        </p:txBody>
      </p:sp>
    </p:spTree>
    <p:extLst>
      <p:ext uri="{BB962C8B-B14F-4D97-AF65-F5344CB8AC3E}">
        <p14:creationId xmlns:p14="http://schemas.microsoft.com/office/powerpoint/2010/main" val="17180722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A5DECB9-F370-49AB-AC7C-1F3A320BCB2D}"/>
              </a:ext>
            </a:extLst>
          </p:cNvPr>
          <p:cNvPicPr>
            <a:picLocks noChangeAspect="1"/>
          </p:cNvPicPr>
          <p:nvPr/>
        </p:nvPicPr>
        <p:blipFill rotWithShape="1">
          <a:blip r:embed="rId3"/>
          <a:srcRect b="15475"/>
          <a:stretch/>
        </p:blipFill>
        <p:spPr>
          <a:xfrm>
            <a:off x="584824" y="356605"/>
            <a:ext cx="11022352" cy="5240631"/>
          </a:xfrm>
          <a:prstGeom prst="rect">
            <a:avLst/>
          </a:prstGeom>
        </p:spPr>
      </p:pic>
    </p:spTree>
    <p:extLst>
      <p:ext uri="{BB962C8B-B14F-4D97-AF65-F5344CB8AC3E}">
        <p14:creationId xmlns:p14="http://schemas.microsoft.com/office/powerpoint/2010/main" val="781663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1C9EB22-C065-430A-A5F0-9AC7D4E43EC1}"/>
              </a:ext>
            </a:extLst>
          </p:cNvPr>
          <p:cNvPicPr>
            <a:picLocks noChangeAspect="1"/>
          </p:cNvPicPr>
          <p:nvPr/>
        </p:nvPicPr>
        <p:blipFill rotWithShape="1">
          <a:blip r:embed="rId2"/>
          <a:srcRect b="18016"/>
          <a:stretch/>
        </p:blipFill>
        <p:spPr>
          <a:xfrm>
            <a:off x="443081" y="310424"/>
            <a:ext cx="11303963" cy="5212921"/>
          </a:xfrm>
          <a:prstGeom prst="rect">
            <a:avLst/>
          </a:prstGeom>
        </p:spPr>
      </p:pic>
    </p:spTree>
    <p:extLst>
      <p:ext uri="{BB962C8B-B14F-4D97-AF65-F5344CB8AC3E}">
        <p14:creationId xmlns:p14="http://schemas.microsoft.com/office/powerpoint/2010/main" val="16287983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54ABA60-1E4F-40B4-9257-6FAAA0F787D6}"/>
              </a:ext>
            </a:extLst>
          </p:cNvPr>
          <p:cNvPicPr>
            <a:picLocks noChangeAspect="1"/>
          </p:cNvPicPr>
          <p:nvPr/>
        </p:nvPicPr>
        <p:blipFill rotWithShape="1">
          <a:blip r:embed="rId2"/>
          <a:srcRect b="13977"/>
          <a:stretch/>
        </p:blipFill>
        <p:spPr>
          <a:xfrm>
            <a:off x="526208" y="478988"/>
            <a:ext cx="10852991" cy="5251588"/>
          </a:xfrm>
          <a:prstGeom prst="rect">
            <a:avLst/>
          </a:prstGeom>
        </p:spPr>
      </p:pic>
      <p:sp>
        <p:nvSpPr>
          <p:cNvPr id="6" name="TextBox 5">
            <a:extLst>
              <a:ext uri="{FF2B5EF4-FFF2-40B4-BE49-F238E27FC236}">
                <a16:creationId xmlns:a16="http://schemas.microsoft.com/office/drawing/2014/main" id="{540633F2-7971-4496-AA0B-2DBE08F3AB63}"/>
              </a:ext>
            </a:extLst>
          </p:cNvPr>
          <p:cNvSpPr txBox="1"/>
          <p:nvPr/>
        </p:nvSpPr>
        <p:spPr>
          <a:xfrm>
            <a:off x="8232142" y="4602881"/>
            <a:ext cx="2854036" cy="923330"/>
          </a:xfrm>
          <a:prstGeom prst="rect">
            <a:avLst/>
          </a:prstGeom>
          <a:solidFill>
            <a:schemeClr val="bg1"/>
          </a:solidFill>
        </p:spPr>
        <p:txBody>
          <a:bodyPr wrap="square" rtlCol="0">
            <a:spAutoFit/>
          </a:bodyPr>
          <a:lstStyle/>
          <a:p>
            <a:pPr algn="ctr"/>
            <a:r>
              <a:rPr lang="en-US" dirty="0"/>
              <a:t>Certified Building Operators in the PNW save their orgs $12,000 annually!</a:t>
            </a:r>
          </a:p>
        </p:txBody>
      </p:sp>
    </p:spTree>
    <p:extLst>
      <p:ext uri="{BB962C8B-B14F-4D97-AF65-F5344CB8AC3E}">
        <p14:creationId xmlns:p14="http://schemas.microsoft.com/office/powerpoint/2010/main" val="12391310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8CE08-4C27-4362-8913-EE95D248207F}"/>
              </a:ext>
            </a:extLst>
          </p:cNvPr>
          <p:cNvSpPr>
            <a:spLocks noGrp="1"/>
          </p:cNvSpPr>
          <p:nvPr>
            <p:ph type="title"/>
          </p:nvPr>
        </p:nvSpPr>
        <p:spPr/>
        <p:txBody>
          <a:bodyPr/>
          <a:lstStyle/>
          <a:p>
            <a:r>
              <a:rPr lang="en-US" dirty="0"/>
              <a:t>Learning Objectives</a:t>
            </a:r>
          </a:p>
        </p:txBody>
      </p:sp>
      <p:sp>
        <p:nvSpPr>
          <p:cNvPr id="3" name="Content Placeholder 2"/>
          <p:cNvSpPr>
            <a:spLocks noGrp="1"/>
          </p:cNvSpPr>
          <p:nvPr>
            <p:ph idx="1"/>
          </p:nvPr>
        </p:nvSpPr>
        <p:spPr>
          <a:xfrm>
            <a:off x="838199" y="1690688"/>
            <a:ext cx="7268111" cy="3960099"/>
          </a:xfrm>
        </p:spPr>
        <p:txBody>
          <a:bodyPr>
            <a:normAutofit fontScale="92500"/>
          </a:bodyPr>
          <a:lstStyle/>
          <a:p>
            <a:r>
              <a:rPr lang="en-US" dirty="0"/>
              <a:t>Understand that HVAC systems can facilitate strategies for minimizing risk from airborne infectious diseases</a:t>
            </a:r>
          </a:p>
          <a:p>
            <a:r>
              <a:rPr lang="en-US" dirty="0"/>
              <a:t>Review the basics of airborne virus transmission</a:t>
            </a:r>
          </a:p>
          <a:p>
            <a:r>
              <a:rPr lang="en-US" dirty="0"/>
              <a:t>Identify resources to inform decisions</a:t>
            </a:r>
          </a:p>
          <a:p>
            <a:r>
              <a:rPr lang="en-US" dirty="0"/>
              <a:t>Discuss various HVAC strategies and best practices for minimizing risk</a:t>
            </a:r>
          </a:p>
          <a:p>
            <a:r>
              <a:rPr lang="en-US" dirty="0"/>
              <a:t>Understand value of diagnostics in formulating a strategy for a specific building</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81044" y="1739195"/>
            <a:ext cx="2898021" cy="1931542"/>
          </a:xfrm>
          <a:prstGeom prst="rect">
            <a:avLst/>
          </a:prstGeom>
          <a:ln>
            <a:solidFill>
              <a:schemeClr val="accent5"/>
            </a:solidFill>
          </a:ln>
          <a:effectLst>
            <a:outerShdw blurRad="50800" dist="50800" dir="2580000" algn="ctr" rotWithShape="0">
              <a:srgbClr val="000000">
                <a:alpha val="43137"/>
              </a:srgbClr>
            </a:outerShdw>
          </a:effectLst>
        </p:spPr>
      </p:pic>
      <p:sp>
        <p:nvSpPr>
          <p:cNvPr id="7" name="TextBox 6"/>
          <p:cNvSpPr txBox="1"/>
          <p:nvPr/>
        </p:nvSpPr>
        <p:spPr>
          <a:xfrm>
            <a:off x="9648287" y="3670736"/>
            <a:ext cx="1694381" cy="223169"/>
          </a:xfrm>
          <a:prstGeom prst="rect">
            <a:avLst/>
          </a:prstGeom>
          <a:noFill/>
        </p:spPr>
        <p:txBody>
          <a:bodyPr wrap="square" rtlCol="0">
            <a:spAutoFit/>
          </a:bodyPr>
          <a:lstStyle/>
          <a:p>
            <a:r>
              <a:rPr lang="en-US" sz="800" dirty="0"/>
              <a:t>Photo courtesy of Resource Media</a:t>
            </a:r>
          </a:p>
        </p:txBody>
      </p:sp>
    </p:spTree>
    <p:extLst>
      <p:ext uri="{BB962C8B-B14F-4D97-AF65-F5344CB8AC3E}">
        <p14:creationId xmlns:p14="http://schemas.microsoft.com/office/powerpoint/2010/main" val="19266996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8CE08-4C27-4362-8913-EE95D248207F}"/>
              </a:ext>
            </a:extLst>
          </p:cNvPr>
          <p:cNvSpPr>
            <a:spLocks noGrp="1"/>
          </p:cNvSpPr>
          <p:nvPr>
            <p:ph type="title"/>
          </p:nvPr>
        </p:nvSpPr>
        <p:spPr/>
        <p:txBody>
          <a:bodyPr/>
          <a:lstStyle/>
          <a:p>
            <a:r>
              <a:rPr lang="en-US" dirty="0"/>
              <a:t>COVID 2.0 Era</a:t>
            </a:r>
          </a:p>
        </p:txBody>
      </p:sp>
      <p:sp>
        <p:nvSpPr>
          <p:cNvPr id="3" name="Content Placeholder 2"/>
          <p:cNvSpPr>
            <a:spLocks noGrp="1"/>
          </p:cNvSpPr>
          <p:nvPr>
            <p:ph idx="1"/>
          </p:nvPr>
        </p:nvSpPr>
        <p:spPr>
          <a:xfrm>
            <a:off x="838200" y="1690688"/>
            <a:ext cx="6035211" cy="4351338"/>
          </a:xfrm>
        </p:spPr>
        <p:txBody>
          <a:bodyPr/>
          <a:lstStyle/>
          <a:p>
            <a:r>
              <a:rPr lang="en-US" dirty="0"/>
              <a:t>Beginning to re-occupy buildings</a:t>
            </a:r>
          </a:p>
          <a:p>
            <a:r>
              <a:rPr lang="en-US" dirty="0"/>
              <a:t>Still in pandemic – highly infectious novel coronavirus</a:t>
            </a:r>
          </a:p>
          <a:p>
            <a:r>
              <a:rPr lang="en-US" dirty="0"/>
              <a:t>Facility Professionals’ Challenge:</a:t>
            </a:r>
            <a:br>
              <a:rPr lang="en-US" dirty="0"/>
            </a:br>
            <a:r>
              <a:rPr lang="en-US" sz="3600" dirty="0"/>
              <a:t>How to operate while minimizing risk?</a:t>
            </a:r>
          </a:p>
          <a:p>
            <a:r>
              <a:rPr lang="en-US" dirty="0"/>
              <a:t>HVAC system strategies can help</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6332" y="1808252"/>
            <a:ext cx="4665959" cy="3113069"/>
          </a:xfrm>
          <a:prstGeom prst="rect">
            <a:avLst/>
          </a:prstGeom>
          <a:ln>
            <a:solidFill>
              <a:schemeClr val="accent5"/>
            </a:solidFill>
          </a:ln>
          <a:effectLst>
            <a:outerShdw blurRad="50800" dist="50800" dir="2580000" algn="ctr" rotWithShape="0">
              <a:srgbClr val="000000">
                <a:alpha val="43137"/>
              </a:srgbClr>
            </a:outerShdw>
          </a:effectLst>
        </p:spPr>
      </p:pic>
      <p:sp>
        <p:nvSpPr>
          <p:cNvPr id="5" name="TextBox 4"/>
          <p:cNvSpPr txBox="1"/>
          <p:nvPr/>
        </p:nvSpPr>
        <p:spPr>
          <a:xfrm>
            <a:off x="9411982" y="4931163"/>
            <a:ext cx="1962366" cy="215444"/>
          </a:xfrm>
          <a:prstGeom prst="rect">
            <a:avLst/>
          </a:prstGeom>
          <a:noFill/>
        </p:spPr>
        <p:txBody>
          <a:bodyPr wrap="square" rtlCol="0">
            <a:spAutoFit/>
          </a:bodyPr>
          <a:lstStyle/>
          <a:p>
            <a:r>
              <a:rPr lang="en-US" sz="800" dirty="0"/>
              <a:t>Photo by </a:t>
            </a:r>
            <a:r>
              <a:rPr lang="en-US" sz="800" b="1" dirty="0">
                <a:hlinkClick r:id="rId4"/>
              </a:rPr>
              <a:t>August de Richelieu</a:t>
            </a:r>
            <a:r>
              <a:rPr lang="en-US" sz="800" dirty="0"/>
              <a:t> from </a:t>
            </a:r>
            <a:r>
              <a:rPr lang="en-US" sz="800" b="1" dirty="0">
                <a:hlinkClick r:id="rId5"/>
              </a:rPr>
              <a:t>Pexels</a:t>
            </a:r>
            <a:r>
              <a:rPr lang="en-US" sz="800" dirty="0"/>
              <a:t> </a:t>
            </a:r>
          </a:p>
        </p:txBody>
      </p:sp>
    </p:spTree>
    <p:extLst>
      <p:ext uri="{BB962C8B-B14F-4D97-AF65-F5344CB8AC3E}">
        <p14:creationId xmlns:p14="http://schemas.microsoft.com/office/powerpoint/2010/main" val="6851180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8CE08-4C27-4362-8913-EE95D248207F}"/>
              </a:ext>
            </a:extLst>
          </p:cNvPr>
          <p:cNvSpPr>
            <a:spLocks noGrp="1"/>
          </p:cNvSpPr>
          <p:nvPr>
            <p:ph type="title"/>
          </p:nvPr>
        </p:nvSpPr>
        <p:spPr/>
        <p:txBody>
          <a:bodyPr/>
          <a:lstStyle/>
          <a:p>
            <a:r>
              <a:rPr lang="en-US" dirty="0"/>
              <a:t>Evolving Protocols</a:t>
            </a:r>
          </a:p>
        </p:txBody>
      </p:sp>
      <p:sp>
        <p:nvSpPr>
          <p:cNvPr id="3" name="Content Placeholder 2"/>
          <p:cNvSpPr>
            <a:spLocks noGrp="1"/>
          </p:cNvSpPr>
          <p:nvPr>
            <p:ph idx="1"/>
          </p:nvPr>
        </p:nvSpPr>
        <p:spPr>
          <a:xfrm>
            <a:off x="838200" y="1516030"/>
            <a:ext cx="6250969" cy="4351338"/>
          </a:xfrm>
        </p:spPr>
        <p:txBody>
          <a:bodyPr/>
          <a:lstStyle/>
          <a:p>
            <a:r>
              <a:rPr lang="en-US" dirty="0"/>
              <a:t>New virus – still learning</a:t>
            </a:r>
          </a:p>
          <a:p>
            <a:r>
              <a:rPr lang="en-US" dirty="0"/>
              <a:t>Recommended protocols may change</a:t>
            </a:r>
          </a:p>
          <a:p>
            <a:r>
              <a:rPr lang="en-US" dirty="0"/>
              <a:t>Buildings and occupancy circumstances vary widely</a:t>
            </a:r>
          </a:p>
          <a:p>
            <a:r>
              <a:rPr lang="en-US" dirty="0"/>
              <a:t>Inform operation change decisions with:</a:t>
            </a:r>
          </a:p>
          <a:p>
            <a:pPr lvl="1"/>
            <a:r>
              <a:rPr lang="en-US" dirty="0"/>
              <a:t>Latest available recommendations – ASHRAE, REHVA</a:t>
            </a:r>
          </a:p>
          <a:p>
            <a:pPr lvl="1"/>
            <a:r>
              <a:rPr lang="en-US" dirty="0"/>
              <a:t>Facility reference documents</a:t>
            </a:r>
          </a:p>
          <a:p>
            <a:pPr lvl="1"/>
            <a:r>
              <a:rPr lang="en-US" dirty="0"/>
              <a:t>Professionals who understand the specific building</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53714" y="542203"/>
            <a:ext cx="3386212" cy="5045809"/>
          </a:xfrm>
          <a:prstGeom prst="rect">
            <a:avLst/>
          </a:prstGeom>
          <a:ln>
            <a:solidFill>
              <a:schemeClr val="accent5"/>
            </a:solidFill>
          </a:ln>
          <a:effectLst>
            <a:outerShdw blurRad="50800" dist="50800" dir="2580000" algn="ctr" rotWithShape="0">
              <a:srgbClr val="000000">
                <a:alpha val="43137"/>
              </a:srgbClr>
            </a:outerShdw>
          </a:effectLst>
        </p:spPr>
      </p:pic>
      <p:sp>
        <p:nvSpPr>
          <p:cNvPr id="5" name="TextBox 4"/>
          <p:cNvSpPr txBox="1"/>
          <p:nvPr/>
        </p:nvSpPr>
        <p:spPr>
          <a:xfrm>
            <a:off x="9277112" y="5588012"/>
            <a:ext cx="2040299" cy="215444"/>
          </a:xfrm>
          <a:prstGeom prst="rect">
            <a:avLst/>
          </a:prstGeom>
          <a:noFill/>
        </p:spPr>
        <p:txBody>
          <a:bodyPr wrap="square" rtlCol="0">
            <a:spAutoFit/>
          </a:bodyPr>
          <a:lstStyle/>
          <a:p>
            <a:r>
              <a:rPr lang="en-US" sz="800" dirty="0"/>
              <a:t>Photo by </a:t>
            </a:r>
            <a:r>
              <a:rPr lang="en-US" sz="800" b="1" dirty="0">
                <a:hlinkClick r:id="rId4"/>
              </a:rPr>
              <a:t>Yaroslav Danylchenko</a:t>
            </a:r>
            <a:r>
              <a:rPr lang="en-US" sz="800" dirty="0"/>
              <a:t> from </a:t>
            </a:r>
            <a:r>
              <a:rPr lang="en-US" sz="800" b="1" dirty="0">
                <a:hlinkClick r:id="rId5"/>
              </a:rPr>
              <a:t>Pexels</a:t>
            </a:r>
            <a:endParaRPr lang="en-US" sz="800" dirty="0"/>
          </a:p>
        </p:txBody>
      </p:sp>
    </p:spTree>
    <p:extLst>
      <p:ext uri="{BB962C8B-B14F-4D97-AF65-F5344CB8AC3E}">
        <p14:creationId xmlns:p14="http://schemas.microsoft.com/office/powerpoint/2010/main" val="17371952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8CE08-4C27-4362-8913-EE95D248207F}"/>
              </a:ext>
            </a:extLst>
          </p:cNvPr>
          <p:cNvSpPr>
            <a:spLocks noGrp="1"/>
          </p:cNvSpPr>
          <p:nvPr>
            <p:ph type="title"/>
          </p:nvPr>
        </p:nvSpPr>
        <p:spPr/>
        <p:txBody>
          <a:bodyPr/>
          <a:lstStyle/>
          <a:p>
            <a:r>
              <a:rPr lang="en-US" dirty="0"/>
              <a:t>Airborne Virus Transmission</a:t>
            </a:r>
          </a:p>
        </p:txBody>
      </p:sp>
      <p:sp>
        <p:nvSpPr>
          <p:cNvPr id="3" name="Content Placeholder 2"/>
          <p:cNvSpPr>
            <a:spLocks noGrp="1"/>
          </p:cNvSpPr>
          <p:nvPr>
            <p:ph idx="1"/>
          </p:nvPr>
        </p:nvSpPr>
        <p:spPr>
          <a:xfrm>
            <a:off x="838200" y="1598222"/>
            <a:ext cx="10515600" cy="4351338"/>
          </a:xfrm>
        </p:spPr>
        <p:txBody>
          <a:bodyPr>
            <a:normAutofit/>
          </a:bodyPr>
          <a:lstStyle/>
          <a:p>
            <a:r>
              <a:rPr lang="en-US" dirty="0"/>
              <a:t>Most frequently spread by droplets</a:t>
            </a:r>
          </a:p>
          <a:p>
            <a:pPr lvl="1"/>
            <a:r>
              <a:rPr lang="en-US" dirty="0"/>
              <a:t>Sneezing</a:t>
            </a:r>
          </a:p>
          <a:p>
            <a:pPr lvl="1"/>
            <a:r>
              <a:rPr lang="en-US" dirty="0"/>
              <a:t>Coughing</a:t>
            </a:r>
          </a:p>
          <a:p>
            <a:pPr lvl="1"/>
            <a:r>
              <a:rPr lang="en-US" dirty="0"/>
              <a:t>Talking</a:t>
            </a:r>
          </a:p>
          <a:p>
            <a:r>
              <a:rPr lang="en-US" dirty="0"/>
              <a:t>Large droplets (&gt;10 microns)</a:t>
            </a:r>
          </a:p>
          <a:p>
            <a:pPr lvl="1"/>
            <a:r>
              <a:rPr lang="en-US" dirty="0"/>
              <a:t>Can fall 6 feet away</a:t>
            </a:r>
          </a:p>
          <a:p>
            <a:pPr lvl="1"/>
            <a:r>
              <a:rPr lang="en-US" dirty="0"/>
              <a:t>Virus remains active on surfaces 2-3 days</a:t>
            </a:r>
          </a:p>
          <a:p>
            <a:pPr lvl="1"/>
            <a:r>
              <a:rPr lang="en-US" dirty="0"/>
              <a:t>Infection happens by:</a:t>
            </a:r>
          </a:p>
          <a:p>
            <a:pPr lvl="2"/>
            <a:r>
              <a:rPr lang="en-US" dirty="0"/>
              <a:t>touching membranes</a:t>
            </a:r>
          </a:p>
          <a:p>
            <a:pPr lvl="2"/>
            <a:r>
              <a:rPr lang="en-US" dirty="0"/>
              <a:t>breathing in droplets</a:t>
            </a:r>
          </a:p>
        </p:txBody>
      </p:sp>
      <p:pic>
        <p:nvPicPr>
          <p:cNvPr id="4" name="Picture 3">
            <a:extLst>
              <a:ext uri="{FF2B5EF4-FFF2-40B4-BE49-F238E27FC236}">
                <a16:creationId xmlns:a16="http://schemas.microsoft.com/office/drawing/2014/main" id="{B7D8ABD6-0FB0-4A0C-8194-06EF838153FD}"/>
              </a:ext>
            </a:extLst>
          </p:cNvPr>
          <p:cNvPicPr>
            <a:picLocks noChangeAspect="1"/>
          </p:cNvPicPr>
          <p:nvPr/>
        </p:nvPicPr>
        <p:blipFill>
          <a:blip r:embed="rId3"/>
          <a:stretch>
            <a:fillRect/>
          </a:stretch>
        </p:blipFill>
        <p:spPr>
          <a:xfrm>
            <a:off x="7002462" y="1998168"/>
            <a:ext cx="4351338" cy="3069780"/>
          </a:xfrm>
          <a:prstGeom prst="rect">
            <a:avLst/>
          </a:prstGeom>
        </p:spPr>
      </p:pic>
      <p:sp>
        <p:nvSpPr>
          <p:cNvPr id="5" name="TextBox 4"/>
          <p:cNvSpPr txBox="1"/>
          <p:nvPr/>
        </p:nvSpPr>
        <p:spPr>
          <a:xfrm>
            <a:off x="9670752" y="5067948"/>
            <a:ext cx="2106202" cy="215444"/>
          </a:xfrm>
          <a:prstGeom prst="rect">
            <a:avLst/>
          </a:prstGeom>
          <a:noFill/>
        </p:spPr>
        <p:txBody>
          <a:bodyPr wrap="square" rtlCol="0">
            <a:spAutoFit/>
          </a:bodyPr>
          <a:lstStyle/>
          <a:p>
            <a:r>
              <a:rPr lang="en-US" sz="800" dirty="0"/>
              <a:t>Photo courtesy of Siemens</a:t>
            </a:r>
          </a:p>
        </p:txBody>
      </p:sp>
    </p:spTree>
    <p:extLst>
      <p:ext uri="{BB962C8B-B14F-4D97-AF65-F5344CB8AC3E}">
        <p14:creationId xmlns:p14="http://schemas.microsoft.com/office/powerpoint/2010/main" val="59977725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EC-SBC-BOC Webinar Template" id="{D9A9C364-CFA6-AC42-9BF1-174FACC960E7}" vid="{B7F05AF1-18F8-1E47-BA9A-585AAA71FC5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1480</TotalTime>
  <Words>3005</Words>
  <Application>Microsoft Office PowerPoint</Application>
  <PresentationFormat>Widescreen</PresentationFormat>
  <Paragraphs>210</Paragraphs>
  <Slides>25</Slides>
  <Notes>19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Calibri</vt:lpstr>
      <vt:lpstr>Calibri Light</vt:lpstr>
      <vt:lpstr>Novecento</vt:lpstr>
      <vt:lpstr>Novecento (Body)</vt:lpstr>
      <vt:lpstr>Symbol</vt:lpstr>
      <vt:lpstr>Office Theme</vt:lpstr>
      <vt:lpstr>Healthy Indoor Air Quality - COVID 2.0</vt:lpstr>
      <vt:lpstr>PowerPoint Presentation</vt:lpstr>
      <vt:lpstr>PowerPoint Presentation</vt:lpstr>
      <vt:lpstr>PowerPoint Presentation</vt:lpstr>
      <vt:lpstr>PowerPoint Presentation</vt:lpstr>
      <vt:lpstr>Learning Objectives</vt:lpstr>
      <vt:lpstr>COVID 2.0 Era</vt:lpstr>
      <vt:lpstr>Evolving Protocols</vt:lpstr>
      <vt:lpstr>Airborne Virus Transmission</vt:lpstr>
      <vt:lpstr>Airborne Virus Transmission</vt:lpstr>
      <vt:lpstr>Ventilation Strategies (ASHRAE)</vt:lpstr>
      <vt:lpstr>HVAC System Diagnostics</vt:lpstr>
      <vt:lpstr>Dilution</vt:lpstr>
      <vt:lpstr>Schedules</vt:lpstr>
      <vt:lpstr>Exhaust</vt:lpstr>
      <vt:lpstr>Exhaust cont.</vt:lpstr>
      <vt:lpstr>Pressure issues</vt:lpstr>
      <vt:lpstr>Control Humidity</vt:lpstr>
      <vt:lpstr>Cleaning Strategies</vt:lpstr>
      <vt:lpstr>Cleaning Strategies, cont.</vt:lpstr>
      <vt:lpstr>Duct Cleaning?</vt:lpstr>
      <vt:lpstr>Conclusion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Britton Rife</dc:creator>
  <cp:lastModifiedBy>KATIE GRANADO</cp:lastModifiedBy>
  <cp:revision>159</cp:revision>
  <dcterms:created xsi:type="dcterms:W3CDTF">2019-10-16T03:28:04Z</dcterms:created>
  <dcterms:modified xsi:type="dcterms:W3CDTF">2020-08-14T23:16:55Z</dcterms:modified>
</cp:coreProperties>
</file>